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534" r:id="rId2"/>
    <p:sldId id="611" r:id="rId3"/>
    <p:sldId id="617" r:id="rId4"/>
    <p:sldId id="612" r:id="rId5"/>
    <p:sldId id="606" r:id="rId6"/>
    <p:sldId id="609" r:id="rId7"/>
    <p:sldId id="613" r:id="rId8"/>
    <p:sldId id="610" r:id="rId9"/>
    <p:sldId id="618" r:id="rId10"/>
    <p:sldId id="619" r:id="rId11"/>
    <p:sldId id="616" r:id="rId12"/>
    <p:sldId id="607" r:id="rId13"/>
    <p:sldId id="615" r:id="rId14"/>
    <p:sldId id="620" r:id="rId15"/>
    <p:sldId id="608" r:id="rId16"/>
    <p:sldId id="621" r:id="rId17"/>
    <p:sldId id="622" r:id="rId18"/>
    <p:sldId id="624" r:id="rId19"/>
    <p:sldId id="623" r:id="rId20"/>
    <p:sldId id="625" r:id="rId21"/>
    <p:sldId id="626" r:id="rId22"/>
  </p:sldIdLst>
  <p:sldSz cx="12192000" cy="6858000"/>
  <p:notesSz cx="10018713" cy="68881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AB1B758-A35A-4BA8-ABEC-B4FA9654418D}" type="datetimeFigureOut">
              <a:rPr kumimoji="1" lang="ja-JP" altLang="en-US" smtClean="0"/>
              <a:t>2021/2/17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B8BB125-E6F8-4D23-B198-C62413183738}" type="slidenum">
              <a:rPr kumimoji="1" lang="ja-JP" altLang="en-US" smtClean="0"/>
              <a:t>‹#›</a:t>
            </a:fld>
            <a:endParaRPr kumimoji="1" lang="ja-JP" altLang="en-US"/>
          </a:p>
        </p:txBody>
      </p:sp>
    </p:spTree>
    <p:extLst>
      <p:ext uri="{BB962C8B-B14F-4D97-AF65-F5344CB8AC3E}">
        <p14:creationId xmlns:p14="http://schemas.microsoft.com/office/powerpoint/2010/main" val="1864467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B1B758-A35A-4BA8-ABEC-B4FA9654418D}" type="datetimeFigureOut">
              <a:rPr kumimoji="1" lang="ja-JP" altLang="en-US" smtClean="0"/>
              <a:t>2021/2/17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B8BB125-E6F8-4D23-B198-C62413183738}" type="slidenum">
              <a:rPr kumimoji="1" lang="ja-JP" altLang="en-US" smtClean="0"/>
              <a:t>‹#›</a:t>
            </a:fld>
            <a:endParaRPr kumimoji="1" lang="ja-JP" altLang="en-US"/>
          </a:p>
        </p:txBody>
      </p:sp>
    </p:spTree>
    <p:extLst>
      <p:ext uri="{BB962C8B-B14F-4D97-AF65-F5344CB8AC3E}">
        <p14:creationId xmlns:p14="http://schemas.microsoft.com/office/powerpoint/2010/main" val="501833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B1B758-A35A-4BA8-ABEC-B4FA9654418D}" type="datetimeFigureOut">
              <a:rPr kumimoji="1" lang="ja-JP" altLang="en-US" smtClean="0"/>
              <a:t>2021/2/17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B8BB125-E6F8-4D23-B198-C62413183738}" type="slidenum">
              <a:rPr kumimoji="1" lang="ja-JP" altLang="en-US" smtClean="0"/>
              <a:t>‹#›</a:t>
            </a:fld>
            <a:endParaRPr kumimoji="1" lang="ja-JP" altLang="en-US"/>
          </a:p>
        </p:txBody>
      </p:sp>
    </p:spTree>
    <p:extLst>
      <p:ext uri="{BB962C8B-B14F-4D97-AF65-F5344CB8AC3E}">
        <p14:creationId xmlns:p14="http://schemas.microsoft.com/office/powerpoint/2010/main" val="225556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B1B758-A35A-4BA8-ABEC-B4FA9654418D}" type="datetimeFigureOut">
              <a:rPr kumimoji="1" lang="ja-JP" altLang="en-US" smtClean="0"/>
              <a:t>2021/2/17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B8BB125-E6F8-4D23-B198-C62413183738}" type="slidenum">
              <a:rPr kumimoji="1" lang="ja-JP" altLang="en-US" smtClean="0"/>
              <a:t>‹#›</a:t>
            </a:fld>
            <a:endParaRPr kumimoji="1" lang="ja-JP" altLang="en-US"/>
          </a:p>
        </p:txBody>
      </p:sp>
    </p:spTree>
    <p:extLst>
      <p:ext uri="{BB962C8B-B14F-4D97-AF65-F5344CB8AC3E}">
        <p14:creationId xmlns:p14="http://schemas.microsoft.com/office/powerpoint/2010/main" val="523992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AB1B758-A35A-4BA8-ABEC-B4FA9654418D}" type="datetimeFigureOut">
              <a:rPr kumimoji="1" lang="ja-JP" altLang="en-US" smtClean="0"/>
              <a:t>2021/2/17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B8BB125-E6F8-4D23-B198-C62413183738}" type="slidenum">
              <a:rPr kumimoji="1" lang="ja-JP" altLang="en-US" smtClean="0"/>
              <a:t>‹#›</a:t>
            </a:fld>
            <a:endParaRPr kumimoji="1" lang="ja-JP" altLang="en-US"/>
          </a:p>
        </p:txBody>
      </p:sp>
    </p:spTree>
    <p:extLst>
      <p:ext uri="{BB962C8B-B14F-4D97-AF65-F5344CB8AC3E}">
        <p14:creationId xmlns:p14="http://schemas.microsoft.com/office/powerpoint/2010/main" val="1089023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AB1B758-A35A-4BA8-ABEC-B4FA9654418D}" type="datetimeFigureOut">
              <a:rPr kumimoji="1" lang="ja-JP" altLang="en-US" smtClean="0"/>
              <a:t>2021/2/17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B8BB125-E6F8-4D23-B198-C62413183738}" type="slidenum">
              <a:rPr kumimoji="1" lang="ja-JP" altLang="en-US" smtClean="0"/>
              <a:t>‹#›</a:t>
            </a:fld>
            <a:endParaRPr kumimoji="1" lang="ja-JP" altLang="en-US"/>
          </a:p>
        </p:txBody>
      </p:sp>
    </p:spTree>
    <p:extLst>
      <p:ext uri="{BB962C8B-B14F-4D97-AF65-F5344CB8AC3E}">
        <p14:creationId xmlns:p14="http://schemas.microsoft.com/office/powerpoint/2010/main" val="3411106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AB1B758-A35A-4BA8-ABEC-B4FA9654418D}" type="datetimeFigureOut">
              <a:rPr kumimoji="1" lang="ja-JP" altLang="en-US" smtClean="0"/>
              <a:t>2021/2/17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B8BB125-E6F8-4D23-B198-C62413183738}" type="slidenum">
              <a:rPr kumimoji="1" lang="ja-JP" altLang="en-US" smtClean="0"/>
              <a:t>‹#›</a:t>
            </a:fld>
            <a:endParaRPr kumimoji="1" lang="ja-JP" altLang="en-US"/>
          </a:p>
        </p:txBody>
      </p:sp>
    </p:spTree>
    <p:extLst>
      <p:ext uri="{BB962C8B-B14F-4D97-AF65-F5344CB8AC3E}">
        <p14:creationId xmlns:p14="http://schemas.microsoft.com/office/powerpoint/2010/main" val="230046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AB1B758-A35A-4BA8-ABEC-B4FA9654418D}" type="datetimeFigureOut">
              <a:rPr kumimoji="1" lang="ja-JP" altLang="en-US" smtClean="0"/>
              <a:t>2021/2/17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B8BB125-E6F8-4D23-B198-C62413183738}" type="slidenum">
              <a:rPr kumimoji="1" lang="ja-JP" altLang="en-US" smtClean="0"/>
              <a:t>‹#›</a:t>
            </a:fld>
            <a:endParaRPr kumimoji="1" lang="ja-JP" altLang="en-US"/>
          </a:p>
        </p:txBody>
      </p:sp>
    </p:spTree>
    <p:extLst>
      <p:ext uri="{BB962C8B-B14F-4D97-AF65-F5344CB8AC3E}">
        <p14:creationId xmlns:p14="http://schemas.microsoft.com/office/powerpoint/2010/main" val="1698688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AB1B758-A35A-4BA8-ABEC-B4FA9654418D}" type="datetimeFigureOut">
              <a:rPr kumimoji="1" lang="ja-JP" altLang="en-US" smtClean="0"/>
              <a:t>2021/2/17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B8BB125-E6F8-4D23-B198-C62413183738}" type="slidenum">
              <a:rPr kumimoji="1" lang="ja-JP" altLang="en-US" smtClean="0"/>
              <a:t>‹#›</a:t>
            </a:fld>
            <a:endParaRPr kumimoji="1" lang="ja-JP" altLang="en-US"/>
          </a:p>
        </p:txBody>
      </p:sp>
    </p:spTree>
    <p:extLst>
      <p:ext uri="{BB962C8B-B14F-4D97-AF65-F5344CB8AC3E}">
        <p14:creationId xmlns:p14="http://schemas.microsoft.com/office/powerpoint/2010/main" val="2953353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AB1B758-A35A-4BA8-ABEC-B4FA9654418D}" type="datetimeFigureOut">
              <a:rPr kumimoji="1" lang="ja-JP" altLang="en-US" smtClean="0"/>
              <a:t>2021/2/17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B8BB125-E6F8-4D23-B198-C62413183738}" type="slidenum">
              <a:rPr kumimoji="1" lang="ja-JP" altLang="en-US" smtClean="0"/>
              <a:t>‹#›</a:t>
            </a:fld>
            <a:endParaRPr kumimoji="1" lang="ja-JP" altLang="en-US"/>
          </a:p>
        </p:txBody>
      </p:sp>
    </p:spTree>
    <p:extLst>
      <p:ext uri="{BB962C8B-B14F-4D97-AF65-F5344CB8AC3E}">
        <p14:creationId xmlns:p14="http://schemas.microsoft.com/office/powerpoint/2010/main" val="3138325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AB1B758-A35A-4BA8-ABEC-B4FA9654418D}" type="datetimeFigureOut">
              <a:rPr kumimoji="1" lang="ja-JP" altLang="en-US" smtClean="0"/>
              <a:t>2021/2/17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B8BB125-E6F8-4D23-B198-C62413183738}" type="slidenum">
              <a:rPr kumimoji="1" lang="ja-JP" altLang="en-US" smtClean="0"/>
              <a:t>‹#›</a:t>
            </a:fld>
            <a:endParaRPr kumimoji="1" lang="ja-JP" altLang="en-US"/>
          </a:p>
        </p:txBody>
      </p:sp>
    </p:spTree>
    <p:extLst>
      <p:ext uri="{BB962C8B-B14F-4D97-AF65-F5344CB8AC3E}">
        <p14:creationId xmlns:p14="http://schemas.microsoft.com/office/powerpoint/2010/main" val="3771562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17000" b="-17000"/>
          </a:stretch>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B1B758-A35A-4BA8-ABEC-B4FA9654418D}" type="datetimeFigureOut">
              <a:rPr kumimoji="1" lang="ja-JP" altLang="en-US" smtClean="0"/>
              <a:t>2021/2/17</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8BB125-E6F8-4D23-B198-C62413183738}" type="slidenum">
              <a:rPr kumimoji="1" lang="ja-JP" altLang="en-US" smtClean="0"/>
              <a:t>‹#›</a:t>
            </a:fld>
            <a:endParaRPr kumimoji="1" lang="ja-JP" altLang="en-US"/>
          </a:p>
        </p:txBody>
      </p:sp>
    </p:spTree>
    <p:extLst>
      <p:ext uri="{BB962C8B-B14F-4D97-AF65-F5344CB8AC3E}">
        <p14:creationId xmlns:p14="http://schemas.microsoft.com/office/powerpoint/2010/main" val="17184465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dictionary.com/browse/bardolatr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995A7B-3F71-4605-A3D1-C2B7626FEDB3}"/>
              </a:ext>
            </a:extLst>
          </p:cNvPr>
          <p:cNvSpPr>
            <a:spLocks noGrp="1"/>
          </p:cNvSpPr>
          <p:nvPr>
            <p:ph type="title"/>
          </p:nvPr>
        </p:nvSpPr>
        <p:spPr>
          <a:xfrm>
            <a:off x="390617" y="365125"/>
            <a:ext cx="10963183" cy="1325563"/>
          </a:xfrm>
        </p:spPr>
        <p:txBody>
          <a:bodyPr/>
          <a:lstStyle/>
          <a:p>
            <a:r>
              <a:rPr lang="ja-JP" altLang="en-US" dirty="0"/>
              <a:t> </a:t>
            </a:r>
            <a:r>
              <a:rPr lang="en-US" altLang="ja-JP" dirty="0"/>
              <a:t>2022</a:t>
            </a:r>
            <a:r>
              <a:rPr lang="ja-JP" altLang="en-US" dirty="0"/>
              <a:t>年の</a:t>
            </a:r>
            <a:r>
              <a:rPr lang="en-US" altLang="ja-JP" dirty="0"/>
              <a:t>『</a:t>
            </a:r>
            <a:r>
              <a:rPr lang="ja-JP" altLang="en-US" dirty="0"/>
              <a:t>ユリシーズ</a:t>
            </a:r>
            <a:r>
              <a:rPr lang="en-US" altLang="ja-JP" dirty="0"/>
              <a:t>』</a:t>
            </a:r>
            <a:r>
              <a:rPr lang="ja-JP" altLang="en-US" dirty="0"/>
              <a:t>　第９回読書会</a:t>
            </a:r>
            <a:endParaRPr kumimoji="1" lang="ja-JP" altLang="en-US" dirty="0"/>
          </a:p>
        </p:txBody>
      </p:sp>
      <p:sp>
        <p:nvSpPr>
          <p:cNvPr id="3" name="コンテンツ プレースホルダー 2">
            <a:extLst>
              <a:ext uri="{FF2B5EF4-FFF2-40B4-BE49-F238E27FC236}">
                <a16:creationId xmlns:a16="http://schemas.microsoft.com/office/drawing/2014/main" id="{9F026576-97C8-4B8E-8416-193D2CF2A1FF}"/>
              </a:ext>
            </a:extLst>
          </p:cNvPr>
          <p:cNvSpPr>
            <a:spLocks noGrp="1"/>
          </p:cNvSpPr>
          <p:nvPr>
            <p:ph idx="1"/>
          </p:nvPr>
        </p:nvSpPr>
        <p:spPr>
          <a:xfrm>
            <a:off x="838200" y="2402541"/>
            <a:ext cx="10515600" cy="3774421"/>
          </a:xfrm>
        </p:spPr>
        <p:txBody>
          <a:bodyPr>
            <a:normAutofit/>
          </a:bodyPr>
          <a:lstStyle/>
          <a:p>
            <a:pPr marL="0" indent="0">
              <a:buNone/>
            </a:pPr>
            <a:r>
              <a:rPr lang="ja-JP" altLang="en-US" sz="4800" dirty="0"/>
              <a:t>二つの反映と二人のオデュッセウス</a:t>
            </a:r>
            <a:endParaRPr lang="en-US" altLang="ja-JP" sz="4800" dirty="0"/>
          </a:p>
          <a:p>
            <a:pPr marL="0" indent="0">
              <a:buNone/>
            </a:pPr>
            <a:r>
              <a:rPr lang="ja-JP" altLang="en-US" sz="4000" dirty="0">
                <a:latin typeface="ＭＳ Ｐ明朝" panose="02020600040205080304" pitchFamily="18" charset="-128"/>
                <a:ea typeface="ＭＳ Ｐ明朝" panose="02020600040205080304" pitchFamily="18" charset="-128"/>
              </a:rPr>
              <a:t>　</a:t>
            </a:r>
            <a:r>
              <a:rPr lang="en-US" altLang="ja-JP" sz="4000" dirty="0">
                <a:latin typeface="ＭＳ Ｐ明朝" panose="02020600040205080304" pitchFamily="18" charset="-128"/>
                <a:ea typeface="ＭＳ Ｐ明朝" panose="02020600040205080304" pitchFamily="18" charset="-128"/>
              </a:rPr>
              <a:t>――</a:t>
            </a:r>
            <a:r>
              <a:rPr lang="ja-JP" altLang="en-US" sz="4000" dirty="0"/>
              <a:t>「真理は中庸にあり</a:t>
            </a:r>
            <a:r>
              <a:rPr lang="en-US" altLang="ja-JP" sz="4000" dirty="0"/>
              <a:t>(The truth is midway)</a:t>
            </a:r>
            <a:r>
              <a:rPr lang="ja-JP" altLang="en-US" sz="4000" dirty="0"/>
              <a:t>」</a:t>
            </a:r>
            <a:endParaRPr lang="en-US" altLang="ja-JP" sz="4000" dirty="0"/>
          </a:p>
          <a:p>
            <a:pPr marL="0" indent="0">
              <a:buNone/>
            </a:pPr>
            <a:r>
              <a:rPr lang="ja-JP" altLang="en-US" sz="4000" dirty="0"/>
              <a:t>　　</a:t>
            </a:r>
            <a:r>
              <a:rPr lang="en-US" altLang="ja-JP" sz="4000" dirty="0"/>
              <a:t>(</a:t>
            </a:r>
            <a:r>
              <a:rPr lang="en-US" altLang="ja-JP" sz="4000" i="1" dirty="0"/>
              <a:t>U</a:t>
            </a:r>
            <a:r>
              <a:rPr lang="en-US" altLang="ja-JP" sz="4000" dirty="0"/>
              <a:t>-Y 9.360 / </a:t>
            </a:r>
            <a:r>
              <a:rPr lang="en-US" altLang="ja-JP" sz="4000" i="1" dirty="0"/>
              <a:t>U</a:t>
            </a:r>
            <a:r>
              <a:rPr lang="en-US" altLang="ja-JP" sz="4000" dirty="0"/>
              <a:t> 9.1018)</a:t>
            </a:r>
            <a:r>
              <a:rPr lang="ja-JP" altLang="en-US" sz="4000" dirty="0"/>
              <a:t>？？？</a:t>
            </a:r>
            <a:endParaRPr lang="en-US" altLang="ja-JP" sz="4000" dirty="0"/>
          </a:p>
          <a:p>
            <a:pPr marL="0" indent="0" algn="r">
              <a:buNone/>
            </a:pPr>
            <a:endParaRPr lang="en-US" altLang="ja-JP" sz="3600" dirty="0"/>
          </a:p>
          <a:p>
            <a:pPr marL="0" indent="0" algn="r">
              <a:buNone/>
            </a:pPr>
            <a:r>
              <a:rPr lang="ja-JP" altLang="en-US" sz="3600" dirty="0"/>
              <a:t>小林 広直</a:t>
            </a:r>
            <a:endParaRPr lang="en-US" altLang="ja-JP" sz="3600" dirty="0"/>
          </a:p>
        </p:txBody>
      </p:sp>
    </p:spTree>
    <p:extLst>
      <p:ext uri="{BB962C8B-B14F-4D97-AF65-F5344CB8AC3E}">
        <p14:creationId xmlns:p14="http://schemas.microsoft.com/office/powerpoint/2010/main" val="967165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07651F-894E-451F-92A9-50EAF9FA4355}"/>
              </a:ext>
            </a:extLst>
          </p:cNvPr>
          <p:cNvSpPr>
            <a:spLocks noGrp="1"/>
          </p:cNvSpPr>
          <p:nvPr>
            <p:ph type="title"/>
          </p:nvPr>
        </p:nvSpPr>
        <p:spPr/>
        <p:txBody>
          <a:bodyPr/>
          <a:lstStyle/>
          <a:p>
            <a:r>
              <a:rPr kumimoji="1" lang="ja-JP" altLang="en-US" dirty="0"/>
              <a:t>父の亡霊</a:t>
            </a:r>
          </a:p>
        </p:txBody>
      </p:sp>
      <p:sp>
        <p:nvSpPr>
          <p:cNvPr id="3" name="コンテンツ プレースホルダー 2">
            <a:extLst>
              <a:ext uri="{FF2B5EF4-FFF2-40B4-BE49-F238E27FC236}">
                <a16:creationId xmlns:a16="http://schemas.microsoft.com/office/drawing/2014/main" id="{F7E56875-6DF8-4FD9-BA68-FF1995ED5C5F}"/>
              </a:ext>
            </a:extLst>
          </p:cNvPr>
          <p:cNvSpPr>
            <a:spLocks noGrp="1"/>
          </p:cNvSpPr>
          <p:nvPr>
            <p:ph idx="1"/>
          </p:nvPr>
        </p:nvSpPr>
        <p:spPr/>
        <p:txBody>
          <a:bodyPr>
            <a:normAutofit fontScale="92500" lnSpcReduction="10000"/>
          </a:bodyPr>
          <a:lstStyle/>
          <a:p>
            <a:pPr marL="0" indent="0">
              <a:buNone/>
            </a:pPr>
            <a:r>
              <a:rPr kumimoji="1" lang="ja-JP" altLang="en-US" dirty="0"/>
              <a:t>ー</a:t>
            </a:r>
            <a:r>
              <a:rPr kumimoji="1" lang="ja-JP" altLang="en-US" dirty="0">
                <a:solidFill>
                  <a:srgbClr val="FF0000"/>
                </a:solidFill>
              </a:rPr>
              <a:t>幽霊</a:t>
            </a:r>
            <a:r>
              <a:rPr kumimoji="1" lang="ja-JP" altLang="en-US" dirty="0"/>
              <a:t>とは何者です？</a:t>
            </a:r>
            <a:r>
              <a:rPr kumimoji="1" lang="en-US" altLang="ja-JP" dirty="0"/>
              <a:t>(What is a ghost?) </a:t>
            </a:r>
            <a:r>
              <a:rPr kumimoji="1" lang="ja-JP" altLang="en-US" dirty="0"/>
              <a:t>スティーグンは勢い疼きつつ言った。死によって、不在によって、様態の変化によって、手応えなき存在へと消え失せた者です。エリザベス朝のロンドンはストラトフォードから遠かった、自堕落パリが童貞ダブリンから遠かったのと同じくらい。父祖獄舎を出て、自分を忘れてしまった現世に戻る幽霊とは何者です？　</a:t>
            </a:r>
            <a:r>
              <a:rPr kumimoji="1" lang="ja-JP" altLang="en-US" dirty="0">
                <a:solidFill>
                  <a:srgbClr val="FF0000"/>
                </a:solidFill>
              </a:rPr>
              <a:t>ハムレット王とは何者です？</a:t>
            </a:r>
            <a:r>
              <a:rPr kumimoji="1" lang="en-US" altLang="ja-JP" dirty="0"/>
              <a:t>(</a:t>
            </a:r>
            <a:r>
              <a:rPr kumimoji="1" lang="en-US" altLang="ja-JP" i="1" dirty="0"/>
              <a:t>U</a:t>
            </a:r>
            <a:r>
              <a:rPr kumimoji="1" lang="en-US" altLang="ja-JP" dirty="0"/>
              <a:t>-Y 9.322)</a:t>
            </a:r>
          </a:p>
          <a:p>
            <a:pPr marL="0" indent="0">
              <a:buNone/>
            </a:pPr>
            <a:endParaRPr lang="en-US" altLang="ja-JP" dirty="0"/>
          </a:p>
          <a:p>
            <a:pPr marL="0" indent="0">
              <a:buNone/>
            </a:pPr>
            <a:r>
              <a:rPr kumimoji="1" lang="ja-JP" altLang="en-US" dirty="0"/>
              <a:t>→亡霊とは、要するに、</a:t>
            </a:r>
            <a:r>
              <a:rPr kumimoji="1" lang="ja-JP" altLang="en-US" dirty="0">
                <a:solidFill>
                  <a:srgbClr val="FF0000"/>
                </a:solidFill>
              </a:rPr>
              <a:t>生者に対して死んでなお影響力を持つ死者のこと</a:t>
            </a:r>
            <a:br>
              <a:rPr kumimoji="1" lang="en-US" altLang="ja-JP" dirty="0"/>
            </a:br>
            <a:r>
              <a:rPr kumimoji="1" lang="ja-JP" altLang="en-US" dirty="0"/>
              <a:t>　（</a:t>
            </a:r>
            <a:r>
              <a:rPr kumimoji="1" lang="en-US" altLang="ja-JP" dirty="0" err="1"/>
              <a:t>cf</a:t>
            </a:r>
            <a:r>
              <a:rPr kumimoji="1" lang="en-US" altLang="ja-JP" dirty="0"/>
              <a:t>: 『</a:t>
            </a:r>
            <a:r>
              <a:rPr kumimoji="1" lang="ja-JP" altLang="en-US" dirty="0"/>
              <a:t>ダブリナーズ</a:t>
            </a:r>
            <a:r>
              <a:rPr kumimoji="1" lang="en-US" altLang="ja-JP" dirty="0"/>
              <a:t>』</a:t>
            </a:r>
            <a:r>
              <a:rPr kumimoji="1" lang="ja-JP" altLang="en-US" dirty="0"/>
              <a:t>の「姉妹たち」と「死者たち」）</a:t>
            </a:r>
            <a:endParaRPr kumimoji="1" lang="en-US" altLang="ja-JP" dirty="0"/>
          </a:p>
          <a:p>
            <a:pPr marL="0" indent="0">
              <a:buNone/>
            </a:pPr>
            <a:r>
              <a:rPr kumimoji="1" lang="ja-JP" altLang="en-US" dirty="0"/>
              <a:t>→現在に憑りつく過去（「トラウマ」はその好例）</a:t>
            </a:r>
            <a:endParaRPr kumimoji="1" lang="en-US" altLang="ja-JP" dirty="0"/>
          </a:p>
          <a:p>
            <a:pPr marL="0" indent="0">
              <a:buNone/>
            </a:pPr>
            <a:r>
              <a:rPr lang="ja-JP" altLang="en-US" dirty="0"/>
              <a:t>→シェイクスピアとその後の文学者との関係（Ｈ・ブルーム「影響の不安」）</a:t>
            </a:r>
            <a:endParaRPr kumimoji="1" lang="ja-JP" altLang="en-US" dirty="0"/>
          </a:p>
        </p:txBody>
      </p:sp>
    </p:spTree>
    <p:extLst>
      <p:ext uri="{BB962C8B-B14F-4D97-AF65-F5344CB8AC3E}">
        <p14:creationId xmlns:p14="http://schemas.microsoft.com/office/powerpoint/2010/main" val="426921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2B4CFB-CE9F-45C4-AAF6-B47151F0E5EB}"/>
              </a:ext>
            </a:extLst>
          </p:cNvPr>
          <p:cNvSpPr>
            <a:spLocks noGrp="1"/>
          </p:cNvSpPr>
          <p:nvPr>
            <p:ph type="title"/>
          </p:nvPr>
        </p:nvSpPr>
        <p:spPr/>
        <p:txBody>
          <a:bodyPr/>
          <a:lstStyle/>
          <a:p>
            <a:r>
              <a:rPr kumimoji="1" lang="ja-JP" altLang="en-US" dirty="0"/>
              <a:t>要するに、スティーヴンは何を論じようとしているのか？</a:t>
            </a:r>
          </a:p>
        </p:txBody>
      </p:sp>
      <p:sp>
        <p:nvSpPr>
          <p:cNvPr id="3" name="コンテンツ プレースホルダー 2">
            <a:extLst>
              <a:ext uri="{FF2B5EF4-FFF2-40B4-BE49-F238E27FC236}">
                <a16:creationId xmlns:a16="http://schemas.microsoft.com/office/drawing/2014/main" id="{BEDCB10E-2B9E-45D9-BDBF-558B384352A9}"/>
              </a:ext>
            </a:extLst>
          </p:cNvPr>
          <p:cNvSpPr>
            <a:spLocks noGrp="1"/>
          </p:cNvSpPr>
          <p:nvPr>
            <p:ph idx="1"/>
          </p:nvPr>
        </p:nvSpPr>
        <p:spPr>
          <a:xfrm>
            <a:off x="838200" y="2250141"/>
            <a:ext cx="10515600" cy="3926821"/>
          </a:xfrm>
        </p:spPr>
        <p:txBody>
          <a:bodyPr>
            <a:normAutofit fontScale="92500" lnSpcReduction="10000"/>
          </a:bodyPr>
          <a:lstStyle/>
          <a:p>
            <a:pPr marL="0" indent="0">
              <a:buNone/>
            </a:pPr>
            <a:r>
              <a:rPr lang="ja-JP" altLang="en-US" dirty="0"/>
              <a:t>　</a:t>
            </a:r>
            <a:r>
              <a:rPr kumimoji="1" lang="ja-JP" altLang="en-US" dirty="0"/>
              <a:t>天才＝シェイクスピアに疑義を呈する</a:t>
            </a:r>
            <a:endParaRPr kumimoji="1" lang="en-US" altLang="ja-JP" dirty="0"/>
          </a:p>
          <a:p>
            <a:pPr marL="0" indent="0">
              <a:buNone/>
            </a:pPr>
            <a:r>
              <a:rPr lang="ja-JP" altLang="en-US" dirty="0"/>
              <a:t>→シェイクスピアは「天才」じゃないとは流石に言えないので・・・</a:t>
            </a:r>
            <a:endParaRPr lang="en-US" altLang="ja-JP" dirty="0"/>
          </a:p>
          <a:p>
            <a:pPr marL="0" indent="0">
              <a:buNone/>
            </a:pPr>
            <a:endParaRPr lang="en-US" altLang="ja-JP" dirty="0"/>
          </a:p>
          <a:p>
            <a:pPr marL="0" indent="0">
              <a:buNone/>
            </a:pPr>
            <a:r>
              <a:rPr lang="ja-JP" altLang="en-US" dirty="0"/>
              <a:t>２つの反映</a:t>
            </a:r>
            <a:r>
              <a:rPr lang="en-US" altLang="ja-JP" dirty="0"/>
              <a:t>(reflection)</a:t>
            </a:r>
          </a:p>
          <a:p>
            <a:pPr marL="0" indent="0">
              <a:buNone/>
            </a:pPr>
            <a:r>
              <a:rPr kumimoji="1" lang="ja-JP" altLang="en-US" dirty="0"/>
              <a:t>①シェイクスピアの劇作品には彼の実人生（や当時の社会状況）が「反映</a:t>
            </a:r>
            <a:r>
              <a:rPr kumimoji="1" lang="en-US" altLang="ja-JP" dirty="0"/>
              <a:t>(reflection)</a:t>
            </a:r>
            <a:r>
              <a:rPr kumimoji="1" lang="ja-JP" altLang="en-US" dirty="0"/>
              <a:t>」していることを指摘する</a:t>
            </a:r>
            <a:endParaRPr kumimoji="1" lang="en-US" altLang="ja-JP" dirty="0"/>
          </a:p>
          <a:p>
            <a:pPr marL="0" indent="0">
              <a:buNone/>
            </a:pPr>
            <a:endParaRPr kumimoji="1" lang="en-US" altLang="ja-JP" dirty="0"/>
          </a:p>
          <a:p>
            <a:pPr marL="0" indent="0">
              <a:buNone/>
            </a:pPr>
            <a:r>
              <a:rPr kumimoji="1" lang="ja-JP" altLang="en-US" dirty="0">
                <a:solidFill>
                  <a:srgbClr val="FF0000"/>
                </a:solidFill>
              </a:rPr>
              <a:t>②</a:t>
            </a:r>
            <a:r>
              <a:rPr kumimoji="1" lang="en-US" altLang="ja-JP" dirty="0">
                <a:solidFill>
                  <a:srgbClr val="FF0000"/>
                </a:solidFill>
              </a:rPr>
              <a:t>『</a:t>
            </a:r>
            <a:r>
              <a:rPr kumimoji="1" lang="ja-JP" altLang="en-US" dirty="0">
                <a:solidFill>
                  <a:srgbClr val="FF0000"/>
                </a:solidFill>
              </a:rPr>
              <a:t>ハムレット</a:t>
            </a:r>
            <a:r>
              <a:rPr kumimoji="1" lang="en-US" altLang="ja-JP" dirty="0">
                <a:solidFill>
                  <a:srgbClr val="FF0000"/>
                </a:solidFill>
              </a:rPr>
              <a:t>』</a:t>
            </a:r>
            <a:r>
              <a:rPr kumimoji="1" lang="ja-JP" altLang="en-US" dirty="0">
                <a:solidFill>
                  <a:srgbClr val="FF0000"/>
                </a:solidFill>
              </a:rPr>
              <a:t>の「自己言及性</a:t>
            </a:r>
            <a:r>
              <a:rPr kumimoji="1" lang="en-US" altLang="ja-JP" dirty="0">
                <a:solidFill>
                  <a:srgbClr val="FF0000"/>
                </a:solidFill>
              </a:rPr>
              <a:t>(self-referentiality)</a:t>
            </a:r>
            <a:r>
              <a:rPr kumimoji="1" lang="ja-JP" altLang="en-US" dirty="0">
                <a:solidFill>
                  <a:srgbClr val="FF0000"/>
                </a:solidFill>
              </a:rPr>
              <a:t>」、あるいは「自己反映性</a:t>
            </a:r>
            <a:r>
              <a:rPr kumimoji="1" lang="en-US" altLang="ja-JP" dirty="0">
                <a:solidFill>
                  <a:srgbClr val="FF0000"/>
                </a:solidFill>
              </a:rPr>
              <a:t>(self-reflexivity)</a:t>
            </a:r>
            <a:r>
              <a:rPr kumimoji="1" lang="ja-JP" altLang="en-US" dirty="0">
                <a:solidFill>
                  <a:srgbClr val="FF0000"/>
                </a:solidFill>
              </a:rPr>
              <a:t>」を指摘する</a:t>
            </a:r>
            <a:endParaRPr kumimoji="1" lang="en-US" altLang="ja-JP" dirty="0">
              <a:solidFill>
                <a:srgbClr val="FF0000"/>
              </a:solidFill>
            </a:endParaRPr>
          </a:p>
          <a:p>
            <a:pPr marL="0" indent="0">
              <a:buNone/>
            </a:pPr>
            <a:endParaRPr lang="en-US" altLang="ja-JP" dirty="0"/>
          </a:p>
          <a:p>
            <a:pPr marL="0" indent="0">
              <a:buNone/>
            </a:pPr>
            <a:endParaRPr kumimoji="1" lang="en-US" altLang="ja-JP" dirty="0"/>
          </a:p>
          <a:p>
            <a:pPr marL="0" indent="0">
              <a:buNone/>
            </a:pPr>
            <a:endParaRPr kumimoji="1" lang="ja-JP" altLang="en-US" dirty="0"/>
          </a:p>
        </p:txBody>
      </p:sp>
    </p:spTree>
    <p:extLst>
      <p:ext uri="{BB962C8B-B14F-4D97-AF65-F5344CB8AC3E}">
        <p14:creationId xmlns:p14="http://schemas.microsoft.com/office/powerpoint/2010/main" val="2268936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AD5F07-3943-4554-9CE1-A769DA664ABB}"/>
              </a:ext>
            </a:extLst>
          </p:cNvPr>
          <p:cNvSpPr>
            <a:spLocks noGrp="1"/>
          </p:cNvSpPr>
          <p:nvPr>
            <p:ph type="title"/>
          </p:nvPr>
        </p:nvSpPr>
        <p:spPr>
          <a:xfrm>
            <a:off x="838200" y="365125"/>
            <a:ext cx="10515600" cy="1911910"/>
          </a:xfrm>
        </p:spPr>
        <p:txBody>
          <a:bodyPr>
            <a:normAutofit fontScale="90000"/>
          </a:bodyPr>
          <a:lstStyle/>
          <a:p>
            <a:r>
              <a:rPr lang="ja-JP" altLang="en-US" dirty="0"/>
              <a:t>反映Ｂ②</a:t>
            </a:r>
            <a:br>
              <a:rPr lang="en-US" altLang="ja-JP" dirty="0"/>
            </a:br>
            <a:r>
              <a:rPr lang="en-US" altLang="ja-JP" sz="4000" dirty="0"/>
              <a:t>『</a:t>
            </a:r>
            <a:r>
              <a:rPr lang="ja-JP" altLang="en-US" sz="4000" dirty="0"/>
              <a:t>ハムレット</a:t>
            </a:r>
            <a:r>
              <a:rPr lang="en-US" altLang="ja-JP" sz="4000" dirty="0"/>
              <a:t>』</a:t>
            </a:r>
            <a:r>
              <a:rPr lang="ja-JP" altLang="en-US" sz="4000" dirty="0"/>
              <a:t>の「自己言及性</a:t>
            </a:r>
            <a:r>
              <a:rPr lang="en-US" altLang="ja-JP" sz="4000" dirty="0"/>
              <a:t>(</a:t>
            </a:r>
            <a:r>
              <a:rPr lang="en-IE" altLang="ja-JP" sz="4000" dirty="0"/>
              <a:t>self-referentiality)</a:t>
            </a:r>
            <a:r>
              <a:rPr lang="ja-JP" altLang="en-IE" sz="4000" dirty="0"/>
              <a:t>」、</a:t>
            </a:r>
            <a:r>
              <a:rPr lang="ja-JP" altLang="en-US" sz="4000" dirty="0"/>
              <a:t>あるいは「自己反映性</a:t>
            </a:r>
            <a:r>
              <a:rPr lang="en-US" altLang="ja-JP" sz="4000" dirty="0"/>
              <a:t>(</a:t>
            </a:r>
            <a:r>
              <a:rPr lang="en-IE" altLang="ja-JP" sz="4000" dirty="0"/>
              <a:t>self-reflexivity)</a:t>
            </a:r>
            <a:r>
              <a:rPr lang="ja-JP" altLang="en-IE" sz="4000" dirty="0"/>
              <a:t>」</a:t>
            </a:r>
            <a:r>
              <a:rPr lang="ja-JP" altLang="en-US" sz="4000" dirty="0"/>
              <a:t>を指摘する</a:t>
            </a:r>
            <a:br>
              <a:rPr lang="ja-JP" altLang="en-US" dirty="0"/>
            </a:br>
            <a:endParaRPr kumimoji="1" lang="ja-JP" altLang="en-US" dirty="0"/>
          </a:p>
        </p:txBody>
      </p:sp>
      <p:sp>
        <p:nvSpPr>
          <p:cNvPr id="3" name="コンテンツ プレースホルダー 2">
            <a:extLst>
              <a:ext uri="{FF2B5EF4-FFF2-40B4-BE49-F238E27FC236}">
                <a16:creationId xmlns:a16="http://schemas.microsoft.com/office/drawing/2014/main" id="{5C5330B4-D2BE-4D91-B8E8-2A4348B069FE}"/>
              </a:ext>
            </a:extLst>
          </p:cNvPr>
          <p:cNvSpPr>
            <a:spLocks noGrp="1"/>
          </p:cNvSpPr>
          <p:nvPr>
            <p:ph idx="1"/>
          </p:nvPr>
        </p:nvSpPr>
        <p:spPr>
          <a:xfrm>
            <a:off x="838200" y="2510117"/>
            <a:ext cx="10515600" cy="4213412"/>
          </a:xfrm>
        </p:spPr>
        <p:txBody>
          <a:bodyPr>
            <a:normAutofit lnSpcReduction="10000"/>
          </a:bodyPr>
          <a:lstStyle/>
          <a:p>
            <a:pPr marL="0" indent="0">
              <a:buNone/>
            </a:pPr>
            <a:r>
              <a:rPr kumimoji="1" lang="ja-JP" altLang="en-US" dirty="0"/>
              <a:t>　この言葉からベスト氏は無害の顔をスティーグンへ移した。</a:t>
            </a:r>
          </a:p>
          <a:p>
            <a:pPr marL="0" indent="0">
              <a:buNone/>
            </a:pPr>
            <a:r>
              <a:rPr kumimoji="1" lang="ja-JP" altLang="en-US" dirty="0"/>
              <a:t>ーマラルメは、ねえね</a:t>
            </a:r>
            <a:r>
              <a:rPr kumimoji="1" lang="en-US" altLang="ja-JP" dirty="0"/>
              <a:t>(don’t you know)</a:t>
            </a:r>
            <a:r>
              <a:rPr kumimoji="1" lang="ja-JP" altLang="en-US" dirty="0"/>
              <a:t>、と、言う。素晴しい散文詩を書いてるよね、スティーヴン・マッケナがパリでよく読んで聞かせてくれたんだ。ハムレットのことを書いた詩。こういうのさ。</a:t>
            </a:r>
            <a:r>
              <a:rPr kumimoji="1" lang="ja-JP" altLang="en-US" b="1" dirty="0"/>
              <a:t>彼は漫ろ歩く、己の書を読みつつ</a:t>
            </a:r>
            <a:r>
              <a:rPr kumimoji="1" lang="ja-JP" altLang="en-US" dirty="0"/>
              <a:t>、ねえね、</a:t>
            </a:r>
            <a:r>
              <a:rPr kumimoji="1" lang="ja-JP" altLang="en-US" dirty="0">
                <a:solidFill>
                  <a:srgbClr val="FF0000"/>
                </a:solidFill>
              </a:rPr>
              <a:t>己の書を読みつつだよ</a:t>
            </a:r>
            <a:r>
              <a:rPr kumimoji="1" lang="en-US" altLang="ja-JP" dirty="0">
                <a:solidFill>
                  <a:srgbClr val="FF0000"/>
                </a:solidFill>
              </a:rPr>
              <a:t>(</a:t>
            </a:r>
            <a:r>
              <a:rPr kumimoji="1" lang="en-US" altLang="ja-JP" i="1" dirty="0">
                <a:solidFill>
                  <a:srgbClr val="FF0000"/>
                </a:solidFill>
              </a:rPr>
              <a:t>reading the book of himself</a:t>
            </a:r>
            <a:r>
              <a:rPr kumimoji="1" lang="en-US" altLang="ja-JP" dirty="0">
                <a:solidFill>
                  <a:srgbClr val="FF0000"/>
                </a:solidFill>
              </a:rPr>
              <a:t>)</a:t>
            </a:r>
            <a:r>
              <a:rPr kumimoji="1" lang="ja-JP" altLang="en-US" dirty="0"/>
              <a:t>。フランスで上演されたハムレットのことを描写しているんだ。ねえね、田舎町でだよ。</a:t>
            </a:r>
            <a:r>
              <a:rPr kumimoji="1" lang="en-US" altLang="ja-JP" dirty="0"/>
              <a:t>(</a:t>
            </a:r>
            <a:r>
              <a:rPr kumimoji="1" lang="en-US" altLang="ja-JP" i="1" dirty="0"/>
              <a:t>U</a:t>
            </a:r>
            <a:r>
              <a:rPr kumimoji="1" lang="en-US" altLang="ja-JP" dirty="0"/>
              <a:t>-Y 9.320)</a:t>
            </a:r>
          </a:p>
          <a:p>
            <a:pPr marL="0" indent="0">
              <a:buNone/>
            </a:pPr>
            <a:endParaRPr lang="en-US" altLang="ja-JP" dirty="0"/>
          </a:p>
          <a:p>
            <a:pPr marL="0" indent="0">
              <a:buNone/>
            </a:pPr>
            <a:r>
              <a:rPr kumimoji="1" lang="ja-JP" altLang="en-US" dirty="0"/>
              <a:t>→自分自身について書かれた本を読む</a:t>
            </a:r>
            <a:endParaRPr kumimoji="1" lang="en-US" altLang="ja-JP" dirty="0"/>
          </a:p>
          <a:p>
            <a:pPr marL="0" indent="0">
              <a:buNone/>
            </a:pPr>
            <a:r>
              <a:rPr lang="ja-JP" altLang="en-US" dirty="0"/>
              <a:t>　</a:t>
            </a:r>
            <a:r>
              <a:rPr lang="en-US" altLang="ja-JP" dirty="0" err="1"/>
              <a:t>cf</a:t>
            </a:r>
            <a:r>
              <a:rPr lang="en-US" altLang="ja-JP" dirty="0"/>
              <a:t>:</a:t>
            </a:r>
            <a:r>
              <a:rPr lang="ja-JP" altLang="en-US" dirty="0"/>
              <a:t>　自分自身について書く（反映Ａ）</a:t>
            </a:r>
            <a:endParaRPr kumimoji="1" lang="ja-JP" altLang="en-US" dirty="0"/>
          </a:p>
        </p:txBody>
      </p:sp>
    </p:spTree>
    <p:extLst>
      <p:ext uri="{BB962C8B-B14F-4D97-AF65-F5344CB8AC3E}">
        <p14:creationId xmlns:p14="http://schemas.microsoft.com/office/powerpoint/2010/main" val="426466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AC0B3D-5AF6-463E-968A-14C3CA06941F}"/>
              </a:ext>
            </a:extLst>
          </p:cNvPr>
          <p:cNvSpPr>
            <a:spLocks noGrp="1"/>
          </p:cNvSpPr>
          <p:nvPr>
            <p:ph type="title"/>
          </p:nvPr>
        </p:nvSpPr>
        <p:spPr/>
        <p:txBody>
          <a:bodyPr/>
          <a:lstStyle/>
          <a:p>
            <a:r>
              <a:rPr kumimoji="1" lang="ja-JP" altLang="en-US" dirty="0"/>
              <a:t>自己反映性</a:t>
            </a:r>
            <a:r>
              <a:rPr kumimoji="1" lang="en-US" altLang="ja-JP" dirty="0"/>
              <a:t>(sel</a:t>
            </a:r>
            <a:r>
              <a:rPr lang="en-US" altLang="ja-JP" dirty="0"/>
              <a:t>f-reflexivity)</a:t>
            </a:r>
            <a:endParaRPr kumimoji="1" lang="ja-JP" altLang="en-US" dirty="0"/>
          </a:p>
        </p:txBody>
      </p:sp>
      <p:sp>
        <p:nvSpPr>
          <p:cNvPr id="3" name="コンテンツ プレースホルダー 2">
            <a:extLst>
              <a:ext uri="{FF2B5EF4-FFF2-40B4-BE49-F238E27FC236}">
                <a16:creationId xmlns:a16="http://schemas.microsoft.com/office/drawing/2014/main" id="{360A1390-2F5B-4E8C-8EB8-1FAC934ED633}"/>
              </a:ext>
            </a:extLst>
          </p:cNvPr>
          <p:cNvSpPr>
            <a:spLocks noGrp="1"/>
          </p:cNvSpPr>
          <p:nvPr>
            <p:ph idx="1"/>
          </p:nvPr>
        </p:nvSpPr>
        <p:spPr>
          <a:xfrm>
            <a:off x="838200" y="1825625"/>
            <a:ext cx="8278906" cy="4351338"/>
          </a:xfrm>
        </p:spPr>
        <p:txBody>
          <a:bodyPr/>
          <a:lstStyle/>
          <a:p>
            <a:pPr marL="0" indent="0">
              <a:buNone/>
            </a:pPr>
            <a:r>
              <a:rPr kumimoji="1" lang="ja-JP" altLang="en-US" dirty="0"/>
              <a:t>テクストがテクストそのものを反映・言及すること。すなわち語り手が語りのなかでみずからの物語の起源と構成について語ること。</a:t>
            </a:r>
            <a:endParaRPr kumimoji="1" lang="en-US" altLang="ja-JP" dirty="0"/>
          </a:p>
          <a:p>
            <a:pPr marL="0" indent="0">
              <a:buNone/>
            </a:pPr>
            <a:r>
              <a:rPr lang="ja-JP" altLang="en-US" dirty="0"/>
              <a:t>（川口喬一／岡本靖正編、</a:t>
            </a:r>
            <a:r>
              <a:rPr lang="en-US" altLang="ja-JP" dirty="0"/>
              <a:t>『</a:t>
            </a:r>
            <a:r>
              <a:rPr lang="ja-JP" altLang="en-US" dirty="0"/>
              <a:t>最新　文学批評用語辞典</a:t>
            </a:r>
            <a:r>
              <a:rPr lang="en-US" altLang="ja-JP" dirty="0"/>
              <a:t>』</a:t>
            </a:r>
            <a:r>
              <a:rPr lang="ja-JP" altLang="en-US" dirty="0"/>
              <a:t>、研究社、</a:t>
            </a:r>
            <a:r>
              <a:rPr lang="en-US" altLang="ja-JP" dirty="0"/>
              <a:t>1998</a:t>
            </a:r>
            <a:r>
              <a:rPr lang="ja-JP" altLang="en-US" dirty="0"/>
              <a:t>年）</a:t>
            </a:r>
            <a:endParaRPr lang="en-US" altLang="ja-JP" dirty="0"/>
          </a:p>
          <a:p>
            <a:pPr marL="0" indent="0">
              <a:buNone/>
            </a:pPr>
            <a:endParaRPr kumimoji="1" lang="en-US" altLang="ja-JP" dirty="0"/>
          </a:p>
          <a:p>
            <a:pPr marL="0" indent="0">
              <a:buNone/>
            </a:pPr>
            <a:r>
              <a:rPr lang="ja-JP" altLang="en-US" dirty="0"/>
              <a:t>「輪廻転生（会者定離輪廻）</a:t>
            </a:r>
            <a:r>
              <a:rPr lang="en-US" altLang="ja-JP" dirty="0"/>
              <a:t>(metempsychosis)</a:t>
            </a:r>
            <a:r>
              <a:rPr lang="ja-JP" altLang="en-US" dirty="0"/>
              <a:t>」「視差</a:t>
            </a:r>
            <a:r>
              <a:rPr lang="en-US" altLang="ja-JP" dirty="0"/>
              <a:t>(parallax)</a:t>
            </a:r>
            <a:r>
              <a:rPr lang="ja-JP" altLang="en-US" dirty="0"/>
              <a:t>」「回顧整理</a:t>
            </a:r>
            <a:r>
              <a:rPr lang="en-US" altLang="ja-JP" dirty="0"/>
              <a:t>(retrospective arrangement)</a:t>
            </a:r>
            <a:r>
              <a:rPr lang="ja-JP" altLang="en-US" dirty="0"/>
              <a:t>」などは、</a:t>
            </a:r>
            <a:r>
              <a:rPr lang="en-US" altLang="ja-JP" dirty="0"/>
              <a:t>『</a:t>
            </a:r>
            <a:r>
              <a:rPr lang="ja-JP" altLang="en-US" dirty="0"/>
              <a:t>ユリシーズ</a:t>
            </a:r>
            <a:r>
              <a:rPr lang="en-US" altLang="ja-JP" dirty="0"/>
              <a:t>』</a:t>
            </a:r>
            <a:r>
              <a:rPr lang="ja-JP" altLang="en-US" dirty="0"/>
              <a:t>それ自体の「構成」、あるいは原理を</a:t>
            </a:r>
            <a:r>
              <a:rPr lang="ja-JP" altLang="en-US" u="sng" dirty="0"/>
              <a:t>自ら</a:t>
            </a:r>
            <a:r>
              <a:rPr lang="ja-JP" altLang="en-US" dirty="0"/>
              <a:t>説明する言葉だとすると？</a:t>
            </a:r>
            <a:endParaRPr kumimoji="1" lang="ja-JP" altLang="en-US" dirty="0"/>
          </a:p>
        </p:txBody>
      </p:sp>
      <p:pic>
        <p:nvPicPr>
          <p:cNvPr id="4" name="図 3">
            <a:extLst>
              <a:ext uri="{FF2B5EF4-FFF2-40B4-BE49-F238E27FC236}">
                <a16:creationId xmlns:a16="http://schemas.microsoft.com/office/drawing/2014/main" id="{1E5B2A05-1DC3-4C12-954D-B5B0D00B502A}"/>
              </a:ext>
            </a:extLst>
          </p:cNvPr>
          <p:cNvPicPr>
            <a:picLocks noChangeAspect="1"/>
          </p:cNvPicPr>
          <p:nvPr/>
        </p:nvPicPr>
        <p:blipFill rotWithShape="1">
          <a:blip r:embed="rId2"/>
          <a:srcRect l="15523" r="15380"/>
          <a:stretch/>
        </p:blipFill>
        <p:spPr>
          <a:xfrm>
            <a:off x="9493623" y="0"/>
            <a:ext cx="2698377" cy="3905250"/>
          </a:xfrm>
          <a:prstGeom prst="rect">
            <a:avLst/>
          </a:prstGeom>
        </p:spPr>
      </p:pic>
    </p:spTree>
    <p:extLst>
      <p:ext uri="{BB962C8B-B14F-4D97-AF65-F5344CB8AC3E}">
        <p14:creationId xmlns:p14="http://schemas.microsoft.com/office/powerpoint/2010/main" val="37236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22AD4A-3D70-4E3E-89BF-E48C5388D955}"/>
              </a:ext>
            </a:extLst>
          </p:cNvPr>
          <p:cNvSpPr>
            <a:spLocks noGrp="1"/>
          </p:cNvSpPr>
          <p:nvPr>
            <p:ph type="title"/>
          </p:nvPr>
        </p:nvSpPr>
        <p:spPr/>
        <p:txBody>
          <a:bodyPr/>
          <a:lstStyle/>
          <a:p>
            <a:r>
              <a:rPr lang="ja-JP" altLang="en-US" dirty="0"/>
              <a:t>自分について書かれた本</a:t>
            </a:r>
            <a:r>
              <a:rPr kumimoji="1" lang="ja-JP" altLang="en-US" dirty="0"/>
              <a:t>を読みながら</a:t>
            </a:r>
            <a:r>
              <a:rPr kumimoji="1" lang="en-US" altLang="ja-JP" dirty="0"/>
              <a:t>(</a:t>
            </a:r>
            <a:r>
              <a:rPr kumimoji="1" lang="en-IE" altLang="ja-JP" i="1" dirty="0"/>
              <a:t>reading the book of himself</a:t>
            </a:r>
            <a:r>
              <a:rPr kumimoji="1" lang="en-IE" altLang="ja-JP" dirty="0"/>
              <a:t>)</a:t>
            </a:r>
            <a:endParaRPr kumimoji="1" lang="ja-JP" altLang="en-US" dirty="0"/>
          </a:p>
        </p:txBody>
      </p:sp>
      <p:sp>
        <p:nvSpPr>
          <p:cNvPr id="3" name="コンテンツ プレースホルダー 2">
            <a:extLst>
              <a:ext uri="{FF2B5EF4-FFF2-40B4-BE49-F238E27FC236}">
                <a16:creationId xmlns:a16="http://schemas.microsoft.com/office/drawing/2014/main" id="{B82E2656-A6AD-47A3-95DE-7E2FA35CFA5C}"/>
              </a:ext>
            </a:extLst>
          </p:cNvPr>
          <p:cNvSpPr>
            <a:spLocks noGrp="1"/>
          </p:cNvSpPr>
          <p:nvPr>
            <p:ph idx="1"/>
          </p:nvPr>
        </p:nvSpPr>
        <p:spPr>
          <a:xfrm>
            <a:off x="838200" y="2599765"/>
            <a:ext cx="10515600" cy="3962400"/>
          </a:xfrm>
        </p:spPr>
        <p:txBody>
          <a:bodyPr/>
          <a:lstStyle/>
          <a:p>
            <a:pPr marL="0" indent="0">
              <a:buNone/>
            </a:pPr>
            <a:r>
              <a:rPr kumimoji="1" lang="ja-JP" altLang="en-US" dirty="0"/>
              <a:t>スティーヴンのシェイクスピア論</a:t>
            </a:r>
            <a:endParaRPr kumimoji="1" lang="en-US" altLang="ja-JP" dirty="0"/>
          </a:p>
          <a:p>
            <a:pPr marL="0" indent="0">
              <a:buNone/>
            </a:pPr>
            <a:r>
              <a:rPr kumimoji="1" lang="en-US" altLang="ja-JP" dirty="0"/>
              <a:t>『</a:t>
            </a:r>
            <a:r>
              <a:rPr kumimoji="1" lang="ja-JP" altLang="en-US" dirty="0"/>
              <a:t>ハムレット</a:t>
            </a:r>
            <a:r>
              <a:rPr kumimoji="1" lang="en-US" altLang="ja-JP" dirty="0"/>
              <a:t>』</a:t>
            </a:r>
            <a:r>
              <a:rPr kumimoji="1" lang="ja-JP" altLang="en-US" dirty="0"/>
              <a:t>はシェイクスピア自身について書かれた作品</a:t>
            </a:r>
            <a:endParaRPr kumimoji="1" lang="en-US" altLang="ja-JP" dirty="0"/>
          </a:p>
          <a:p>
            <a:pPr marL="0" indent="0">
              <a:buNone/>
            </a:pPr>
            <a:r>
              <a:rPr kumimoji="1" lang="ja-JP" altLang="en-US" dirty="0"/>
              <a:t>（作者→作品：反映Ａ）</a:t>
            </a:r>
            <a:endParaRPr kumimoji="1" lang="en-US" altLang="ja-JP" dirty="0"/>
          </a:p>
          <a:p>
            <a:pPr marL="0" indent="0">
              <a:buNone/>
            </a:pPr>
            <a:r>
              <a:rPr kumimoji="1" lang="ja-JP" altLang="en-US" dirty="0"/>
              <a:t>↓</a:t>
            </a:r>
            <a:endParaRPr kumimoji="1" lang="en-US" altLang="ja-JP" dirty="0"/>
          </a:p>
          <a:p>
            <a:pPr marL="0" indent="0">
              <a:buNone/>
            </a:pPr>
            <a:r>
              <a:rPr lang="en-US" altLang="ja-JP" dirty="0"/>
              <a:t>『</a:t>
            </a:r>
            <a:r>
              <a:rPr lang="ja-JP" altLang="en-US" dirty="0"/>
              <a:t>ユリシーズ</a:t>
            </a:r>
            <a:r>
              <a:rPr lang="en-US" altLang="ja-JP" dirty="0"/>
              <a:t>』</a:t>
            </a:r>
            <a:r>
              <a:rPr lang="ja-JP" altLang="en-US" dirty="0"/>
              <a:t>はジョイス自身について書かれた作品</a:t>
            </a:r>
            <a:endParaRPr lang="en-US" altLang="ja-JP" dirty="0"/>
          </a:p>
          <a:p>
            <a:pPr marL="0" indent="0">
              <a:buNone/>
            </a:pPr>
            <a:r>
              <a:rPr lang="ja-JP" altLang="en-US" dirty="0"/>
              <a:t>（テクスト自身の反映性：反映Ｂ）</a:t>
            </a:r>
            <a:endParaRPr lang="en-US" altLang="ja-JP" dirty="0"/>
          </a:p>
          <a:p>
            <a:pPr marL="0" indent="0">
              <a:buNone/>
            </a:pPr>
            <a:endParaRPr kumimoji="1" lang="en-US" altLang="ja-JP" dirty="0"/>
          </a:p>
        </p:txBody>
      </p:sp>
    </p:spTree>
    <p:extLst>
      <p:ext uri="{BB962C8B-B14F-4D97-AF65-F5344CB8AC3E}">
        <p14:creationId xmlns:p14="http://schemas.microsoft.com/office/powerpoint/2010/main" val="400985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1C1635-2242-4747-9BE0-19D43ED81068}"/>
              </a:ext>
            </a:extLst>
          </p:cNvPr>
          <p:cNvSpPr>
            <a:spLocks noGrp="1"/>
          </p:cNvSpPr>
          <p:nvPr>
            <p:ph type="title"/>
          </p:nvPr>
        </p:nvSpPr>
        <p:spPr>
          <a:xfrm>
            <a:off x="618565" y="107577"/>
            <a:ext cx="9690847" cy="1228164"/>
          </a:xfrm>
        </p:spPr>
        <p:txBody>
          <a:bodyPr>
            <a:normAutofit fontScale="90000"/>
          </a:bodyPr>
          <a:lstStyle/>
          <a:p>
            <a:r>
              <a:rPr kumimoji="1" lang="ja-JP" altLang="en-US" dirty="0"/>
              <a:t>歪んだ、あるいは自己言及的な「天才」観</a:t>
            </a:r>
          </a:p>
        </p:txBody>
      </p:sp>
      <p:sp>
        <p:nvSpPr>
          <p:cNvPr id="3" name="コンテンツ プレースホルダー 2">
            <a:extLst>
              <a:ext uri="{FF2B5EF4-FFF2-40B4-BE49-F238E27FC236}">
                <a16:creationId xmlns:a16="http://schemas.microsoft.com/office/drawing/2014/main" id="{900C77AA-BC5F-485C-B023-EBA5FECC664F}"/>
              </a:ext>
            </a:extLst>
          </p:cNvPr>
          <p:cNvSpPr>
            <a:spLocks noGrp="1"/>
          </p:cNvSpPr>
          <p:nvPr>
            <p:ph idx="1"/>
          </p:nvPr>
        </p:nvSpPr>
        <p:spPr/>
        <p:txBody>
          <a:bodyPr>
            <a:normAutofit lnSpcReduction="10000"/>
          </a:bodyPr>
          <a:lstStyle/>
          <a:p>
            <a:pPr marL="0" indent="0">
              <a:buNone/>
            </a:pPr>
            <a:r>
              <a:rPr lang="ja-JP" altLang="en-US" dirty="0"/>
              <a:t>　</a:t>
            </a:r>
            <a:r>
              <a:rPr kumimoji="1" lang="ja-JP" altLang="en-US" dirty="0"/>
              <a:t>母の臨終の床。蝋燭。シーツで覆った鏡。おれをこの世へもたらした女が横たわる、青銅瞼を閉じて、わずかばかりの安っぽい花の下に。</a:t>
            </a:r>
            <a:r>
              <a:rPr kumimoji="1" lang="ja-JP" altLang="en-US" b="1" dirty="0"/>
              <a:t>百合のごとく耀く</a:t>
            </a:r>
            <a:r>
              <a:rPr kumimoji="1" lang="ja-JP" altLang="en-US" dirty="0"/>
              <a:t>。</a:t>
            </a:r>
          </a:p>
          <a:p>
            <a:pPr marL="0" indent="0">
              <a:buNone/>
            </a:pPr>
            <a:r>
              <a:rPr kumimoji="1" lang="ja-JP" altLang="en-US" dirty="0"/>
              <a:t>　おれは独りで泣いた。</a:t>
            </a:r>
          </a:p>
          <a:p>
            <a:pPr marL="0" indent="0">
              <a:buNone/>
            </a:pPr>
            <a:r>
              <a:rPr kumimoji="1" lang="ja-JP" altLang="en-US" dirty="0"/>
              <a:t>　ジョン・エグリントンは己の卓上スタンドのもつれた地蛍を覗き込む。</a:t>
            </a:r>
          </a:p>
          <a:p>
            <a:pPr marL="0" indent="0">
              <a:buNone/>
            </a:pPr>
            <a:r>
              <a:rPr kumimoji="1" lang="ja-JP" altLang="en-US" dirty="0"/>
              <a:t>ー世の中誰しも、シェイクスピアは過ちを犯した</a:t>
            </a:r>
            <a:r>
              <a:rPr kumimoji="1" lang="ja-JP" altLang="en-US" dirty="0">
                <a:solidFill>
                  <a:srgbClr val="FF0000"/>
                </a:solidFill>
              </a:rPr>
              <a:t>［＝アンと結婚したこと］</a:t>
            </a:r>
            <a:r>
              <a:rPr kumimoji="1" lang="ja-JP" altLang="en-US" dirty="0"/>
              <a:t>と思っている、と、言った。そしてできるだけ早く、ものの見事にそこから抜り出したんだとね。</a:t>
            </a:r>
          </a:p>
          <a:p>
            <a:pPr marL="0" indent="0">
              <a:buNone/>
            </a:pPr>
            <a:r>
              <a:rPr kumimoji="1" lang="ja-JP" altLang="en-US" dirty="0"/>
              <a:t>ーばかな！と、スティーヴンが無遠慮に言った。天才は過ちを犯しません。天才の過ちは有意のもので、発見の入口です。</a:t>
            </a:r>
            <a:r>
              <a:rPr kumimoji="1" lang="en-US" altLang="ja-JP" dirty="0"/>
              <a:t>(</a:t>
            </a:r>
            <a:r>
              <a:rPr kumimoji="1" lang="en-US" altLang="ja-JP" i="1" dirty="0"/>
              <a:t>U</a:t>
            </a:r>
            <a:r>
              <a:rPr kumimoji="1" lang="en-US" altLang="ja-JP" dirty="0"/>
              <a:t>-Y 9.325)</a:t>
            </a:r>
            <a:endParaRPr kumimoji="1" lang="ja-JP" altLang="en-US" dirty="0"/>
          </a:p>
        </p:txBody>
      </p:sp>
    </p:spTree>
    <p:extLst>
      <p:ext uri="{BB962C8B-B14F-4D97-AF65-F5344CB8AC3E}">
        <p14:creationId xmlns:p14="http://schemas.microsoft.com/office/powerpoint/2010/main" val="19982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5BFCC9-C6AC-4251-A267-9F065ECF1702}"/>
              </a:ext>
            </a:extLst>
          </p:cNvPr>
          <p:cNvSpPr>
            <a:spLocks noGrp="1"/>
          </p:cNvSpPr>
          <p:nvPr>
            <p:ph type="title"/>
          </p:nvPr>
        </p:nvSpPr>
        <p:spPr>
          <a:xfrm>
            <a:off x="493059" y="365125"/>
            <a:ext cx="11286565" cy="1687793"/>
          </a:xfrm>
        </p:spPr>
        <p:txBody>
          <a:bodyPr>
            <a:normAutofit/>
          </a:bodyPr>
          <a:lstStyle/>
          <a:p>
            <a:r>
              <a:rPr lang="en-US" altLang="ja-JP" sz="3200" b="1" dirty="0"/>
              <a:t>—Bosh! Stephen said rudely. A man of genius makes no mistakes. His errors are volitional and are the portals of discovery.</a:t>
            </a:r>
            <a:r>
              <a:rPr lang="en-US" altLang="ja-JP" sz="3200" dirty="0"/>
              <a:t> (</a:t>
            </a:r>
            <a:r>
              <a:rPr lang="en-US" altLang="ja-JP" sz="3200" i="1" dirty="0"/>
              <a:t>U </a:t>
            </a:r>
            <a:r>
              <a:rPr lang="en-US" altLang="ja-JP" sz="3200" dirty="0"/>
              <a:t>9.228-29)</a:t>
            </a:r>
            <a:endParaRPr kumimoji="1" lang="ja-JP" altLang="en-US" sz="3200" dirty="0"/>
          </a:p>
        </p:txBody>
      </p:sp>
      <p:sp>
        <p:nvSpPr>
          <p:cNvPr id="3" name="コンテンツ プレースホルダー 2">
            <a:extLst>
              <a:ext uri="{FF2B5EF4-FFF2-40B4-BE49-F238E27FC236}">
                <a16:creationId xmlns:a16="http://schemas.microsoft.com/office/drawing/2014/main" id="{19F577EA-98B4-43D9-8B3C-FD310F8E809F}"/>
              </a:ext>
            </a:extLst>
          </p:cNvPr>
          <p:cNvSpPr>
            <a:spLocks noGrp="1"/>
          </p:cNvSpPr>
          <p:nvPr>
            <p:ph idx="1"/>
          </p:nvPr>
        </p:nvSpPr>
        <p:spPr>
          <a:xfrm>
            <a:off x="493059" y="2438399"/>
            <a:ext cx="11286565" cy="3738563"/>
          </a:xfrm>
        </p:spPr>
        <p:txBody>
          <a:bodyPr/>
          <a:lstStyle/>
          <a:p>
            <a:pPr marL="0" indent="0">
              <a:buNone/>
            </a:pPr>
            <a:r>
              <a:rPr lang="ja-JP" altLang="en-US" dirty="0"/>
              <a:t>ーばかな！と、スティーヴンが無遠慮に言った。</a:t>
            </a:r>
            <a:r>
              <a:rPr lang="ja-JP" altLang="en-US" dirty="0">
                <a:solidFill>
                  <a:srgbClr val="FF0000"/>
                </a:solidFill>
              </a:rPr>
              <a:t>天才は過ちを犯しません。天才の過ちは有意のもので、発見の入口です。</a:t>
            </a:r>
            <a:endParaRPr lang="en-US" altLang="ja-JP" dirty="0">
              <a:solidFill>
                <a:srgbClr val="FF0000"/>
              </a:solidFill>
            </a:endParaRPr>
          </a:p>
          <a:p>
            <a:pPr marL="0" indent="0">
              <a:buNone/>
            </a:pPr>
            <a:endParaRPr lang="en-US" altLang="ja-JP" dirty="0"/>
          </a:p>
          <a:p>
            <a:pPr marL="0" indent="0">
              <a:buNone/>
            </a:pPr>
            <a:r>
              <a:rPr lang="ja-JP" altLang="en-US" dirty="0"/>
              <a:t>「</a:t>
            </a:r>
            <a:r>
              <a:rPr kumimoji="1" lang="ja-JP" altLang="en-US" dirty="0"/>
              <a:t>過ち</a:t>
            </a:r>
            <a:r>
              <a:rPr kumimoji="1" lang="en-US" altLang="ja-JP" dirty="0"/>
              <a:t>(mistake / error)</a:t>
            </a:r>
            <a:r>
              <a:rPr kumimoji="1" lang="ja-JP" altLang="en-US" dirty="0"/>
              <a:t>」</a:t>
            </a:r>
            <a:endParaRPr kumimoji="1" lang="en-US" altLang="ja-JP" dirty="0"/>
          </a:p>
          <a:p>
            <a:pPr marL="0" indent="0">
              <a:buNone/>
            </a:pPr>
            <a:r>
              <a:rPr lang="ja-JP" altLang="en-US" dirty="0"/>
              <a:t>　シェイクスピア→アンから性的劣等感を与えられ、弟に妻を寝取られたこと</a:t>
            </a:r>
            <a:endParaRPr lang="en-US" altLang="ja-JP" dirty="0"/>
          </a:p>
          <a:p>
            <a:pPr marL="0" indent="0">
              <a:buNone/>
            </a:pPr>
            <a:r>
              <a:rPr kumimoji="1" lang="ja-JP" altLang="en-US" dirty="0"/>
              <a:t>　スティーヴン／ジョイス→母の「最期の願い」＝臨終の祈りを拒否したこと（</a:t>
            </a:r>
            <a:r>
              <a:rPr kumimoji="1" lang="en-US" altLang="ja-JP" i="1" dirty="0"/>
              <a:t>U</a:t>
            </a:r>
            <a:r>
              <a:rPr kumimoji="1" lang="en-US" altLang="ja-JP" dirty="0"/>
              <a:t>-Y 1.</a:t>
            </a:r>
            <a:r>
              <a:rPr lang="en-US" altLang="ja-JP" dirty="0"/>
              <a:t>20</a:t>
            </a:r>
            <a:r>
              <a:rPr kumimoji="1" lang="ja-JP" altLang="en-US" dirty="0"/>
              <a:t>）</a:t>
            </a:r>
          </a:p>
        </p:txBody>
      </p:sp>
    </p:spTree>
    <p:extLst>
      <p:ext uri="{BB962C8B-B14F-4D97-AF65-F5344CB8AC3E}">
        <p14:creationId xmlns:p14="http://schemas.microsoft.com/office/powerpoint/2010/main" val="4117397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888874-3B0F-4442-BBDF-3C569078B368}"/>
              </a:ext>
            </a:extLst>
          </p:cNvPr>
          <p:cNvSpPr>
            <a:spLocks noGrp="1"/>
          </p:cNvSpPr>
          <p:nvPr>
            <p:ph type="title"/>
          </p:nvPr>
        </p:nvSpPr>
        <p:spPr>
          <a:xfrm>
            <a:off x="838200" y="365125"/>
            <a:ext cx="10515600" cy="1311275"/>
          </a:xfrm>
        </p:spPr>
        <p:txBody>
          <a:bodyPr/>
          <a:lstStyle/>
          <a:p>
            <a:r>
              <a:rPr kumimoji="1" lang="ja-JP" altLang="en-US" dirty="0"/>
              <a:t>人類に共通する「過ち」</a:t>
            </a:r>
          </a:p>
        </p:txBody>
      </p:sp>
      <p:sp>
        <p:nvSpPr>
          <p:cNvPr id="3" name="コンテンツ プレースホルダー 2">
            <a:extLst>
              <a:ext uri="{FF2B5EF4-FFF2-40B4-BE49-F238E27FC236}">
                <a16:creationId xmlns:a16="http://schemas.microsoft.com/office/drawing/2014/main" id="{7362C36A-8C20-4CD9-AEB4-4324AE21180C}"/>
              </a:ext>
            </a:extLst>
          </p:cNvPr>
          <p:cNvSpPr>
            <a:spLocks noGrp="1"/>
          </p:cNvSpPr>
          <p:nvPr>
            <p:ph idx="1"/>
          </p:nvPr>
        </p:nvSpPr>
        <p:spPr>
          <a:xfrm>
            <a:off x="838200" y="2008093"/>
            <a:ext cx="10515600" cy="4733365"/>
          </a:xfrm>
        </p:spPr>
        <p:txBody>
          <a:bodyPr>
            <a:normAutofit/>
          </a:bodyPr>
          <a:lstStyle/>
          <a:p>
            <a:pPr marL="0" indent="0">
              <a:buNone/>
            </a:pPr>
            <a:r>
              <a:rPr kumimoji="1" lang="ja-JP" altLang="en-US" dirty="0"/>
              <a:t>「原罪</a:t>
            </a:r>
            <a:r>
              <a:rPr kumimoji="1" lang="en-US" altLang="ja-JP" dirty="0"/>
              <a:t>(original sin)</a:t>
            </a:r>
            <a:r>
              <a:rPr kumimoji="1" lang="ja-JP" altLang="en-US" dirty="0"/>
              <a:t>」</a:t>
            </a:r>
            <a:endParaRPr kumimoji="1" lang="en-US" altLang="ja-JP" dirty="0"/>
          </a:p>
          <a:p>
            <a:pPr marL="0" indent="0">
              <a:buNone/>
            </a:pPr>
            <a:r>
              <a:rPr kumimoji="1" lang="ja-JP" altLang="en-US" dirty="0">
                <a:solidFill>
                  <a:srgbClr val="FF0000"/>
                </a:solidFill>
              </a:rPr>
              <a:t>ひとつの原罪</a:t>
            </a:r>
            <a:r>
              <a:rPr kumimoji="1" lang="ja-JP" altLang="en-US" dirty="0"/>
              <a:t>、そして然るべき原罪らしく、彼も犯してしまった罪の共犯者によって為出かされたもの</a:t>
            </a:r>
            <a:r>
              <a:rPr kumimoji="1" lang="en-US" altLang="ja-JP" dirty="0"/>
              <a:t>(</a:t>
            </a:r>
            <a:r>
              <a:rPr kumimoji="1" lang="en-US" altLang="ja-JP" i="1" dirty="0"/>
              <a:t>U</a:t>
            </a:r>
            <a:r>
              <a:rPr kumimoji="1" lang="en-US" altLang="ja-JP" dirty="0"/>
              <a:t>-Y</a:t>
            </a:r>
            <a:r>
              <a:rPr kumimoji="1" lang="ja-JP" altLang="en-US" dirty="0"/>
              <a:t> </a:t>
            </a:r>
            <a:r>
              <a:rPr kumimoji="1" lang="en-US" altLang="ja-JP" dirty="0"/>
              <a:t>9.359)</a:t>
            </a:r>
          </a:p>
          <a:p>
            <a:pPr marL="0" indent="0">
              <a:buNone/>
            </a:pPr>
            <a:r>
              <a:rPr kumimoji="1" lang="en-US" altLang="ja-JP" dirty="0">
                <a:solidFill>
                  <a:srgbClr val="FF0000"/>
                </a:solidFill>
              </a:rPr>
              <a:t>An original sin </a:t>
            </a:r>
            <a:r>
              <a:rPr kumimoji="1" lang="en-US" altLang="ja-JP" dirty="0"/>
              <a:t>and, like original sin, committed by another in whose sin he too has sinned. (</a:t>
            </a:r>
            <a:r>
              <a:rPr kumimoji="1" lang="en-US" altLang="ja-JP" i="1" dirty="0"/>
              <a:t>U</a:t>
            </a:r>
            <a:r>
              <a:rPr kumimoji="1" lang="en-US" altLang="ja-JP" dirty="0"/>
              <a:t> 9.1008-09)</a:t>
            </a:r>
          </a:p>
          <a:p>
            <a:pPr marL="0" indent="0">
              <a:buNone/>
            </a:pPr>
            <a:endParaRPr lang="en-US" altLang="ja-JP" dirty="0"/>
          </a:p>
          <a:p>
            <a:pPr marL="0" indent="0">
              <a:buNone/>
            </a:pPr>
            <a:r>
              <a:rPr kumimoji="1" lang="ja-JP" altLang="en-US" dirty="0"/>
              <a:t>→人類の歴史とは、ある意味において楽園追放</a:t>
            </a:r>
            <a:r>
              <a:rPr kumimoji="1" lang="en-US" altLang="ja-JP" dirty="0"/>
              <a:t>(Paradise Lost)</a:t>
            </a:r>
            <a:r>
              <a:rPr kumimoji="1" lang="ja-JP" altLang="en-US" dirty="0"/>
              <a:t>以後</a:t>
            </a:r>
            <a:endParaRPr kumimoji="1" lang="en-US" altLang="ja-JP" dirty="0"/>
          </a:p>
          <a:p>
            <a:pPr marL="0" indent="0">
              <a:buNone/>
            </a:pPr>
            <a:r>
              <a:rPr lang="ja-JP" altLang="en-US" dirty="0"/>
              <a:t>　</a:t>
            </a:r>
            <a:endParaRPr lang="en-US" altLang="ja-JP" dirty="0"/>
          </a:p>
          <a:p>
            <a:pPr marL="0" indent="0">
              <a:buNone/>
            </a:pPr>
            <a:endParaRPr kumimoji="1" lang="ja-JP" altLang="en-US" dirty="0"/>
          </a:p>
        </p:txBody>
      </p:sp>
    </p:spTree>
    <p:extLst>
      <p:ext uri="{BB962C8B-B14F-4D97-AF65-F5344CB8AC3E}">
        <p14:creationId xmlns:p14="http://schemas.microsoft.com/office/powerpoint/2010/main" val="123786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B53A38-3771-412C-82C8-F47114DB18CB}"/>
              </a:ext>
            </a:extLst>
          </p:cNvPr>
          <p:cNvSpPr>
            <a:spLocks noGrp="1"/>
          </p:cNvSpPr>
          <p:nvPr>
            <p:ph type="title"/>
          </p:nvPr>
        </p:nvSpPr>
        <p:spPr/>
        <p:txBody>
          <a:bodyPr/>
          <a:lstStyle/>
          <a:p>
            <a:r>
              <a:rPr kumimoji="1" lang="ja-JP" altLang="en-US" dirty="0"/>
              <a:t>「原罪」以後の世界</a:t>
            </a:r>
          </a:p>
        </p:txBody>
      </p:sp>
      <p:sp>
        <p:nvSpPr>
          <p:cNvPr id="3" name="コンテンツ プレースホルダー 2">
            <a:extLst>
              <a:ext uri="{FF2B5EF4-FFF2-40B4-BE49-F238E27FC236}">
                <a16:creationId xmlns:a16="http://schemas.microsoft.com/office/drawing/2014/main" id="{CF749AD2-A322-420B-A2B3-B2ECF2E617E5}"/>
              </a:ext>
            </a:extLst>
          </p:cNvPr>
          <p:cNvSpPr>
            <a:spLocks noGrp="1"/>
          </p:cNvSpPr>
          <p:nvPr>
            <p:ph idx="1"/>
          </p:nvPr>
        </p:nvSpPr>
        <p:spPr>
          <a:xfrm>
            <a:off x="838200" y="1825625"/>
            <a:ext cx="10968318" cy="4351338"/>
          </a:xfrm>
        </p:spPr>
        <p:txBody>
          <a:bodyPr>
            <a:normAutofit fontScale="92500" lnSpcReduction="10000"/>
          </a:bodyPr>
          <a:lstStyle/>
          <a:p>
            <a:pPr marL="0" indent="0">
              <a:buNone/>
            </a:pPr>
            <a:r>
              <a:rPr kumimoji="1" lang="ja-JP" altLang="en-US" dirty="0"/>
              <a:t>シェイクスピアが</a:t>
            </a:r>
            <a:r>
              <a:rPr kumimoji="1" lang="en-US" altLang="ja-JP" dirty="0"/>
              <a:t>『</a:t>
            </a:r>
            <a:r>
              <a:rPr kumimoji="1" lang="ja-JP" altLang="en-US" dirty="0"/>
              <a:t>ハムレット</a:t>
            </a:r>
            <a:r>
              <a:rPr kumimoji="1" lang="en-US" altLang="ja-JP" dirty="0"/>
              <a:t>』</a:t>
            </a:r>
            <a:r>
              <a:rPr kumimoji="1" lang="ja-JP" altLang="en-US" dirty="0"/>
              <a:t>を書く以前に、ハムレット王子が父の亡霊と出会う以前に、犯された「罪」あるいは「過ち」</a:t>
            </a:r>
            <a:endParaRPr kumimoji="1" lang="en-US" altLang="ja-JP" dirty="0"/>
          </a:p>
          <a:p>
            <a:pPr marL="0" indent="0">
              <a:buNone/>
            </a:pPr>
            <a:endParaRPr kumimoji="1" lang="ja-JP" altLang="en-US" dirty="0"/>
          </a:p>
          <a:p>
            <a:pPr marL="0" indent="0">
              <a:buNone/>
            </a:pPr>
            <a:r>
              <a:rPr kumimoji="1" lang="ja-JP" altLang="en-US" dirty="0"/>
              <a:t>ジョイスが</a:t>
            </a:r>
            <a:r>
              <a:rPr kumimoji="1" lang="en-US" altLang="ja-JP" dirty="0"/>
              <a:t>『</a:t>
            </a:r>
            <a:r>
              <a:rPr kumimoji="1" lang="ja-JP" altLang="en-US" dirty="0"/>
              <a:t>ユリシーズ</a:t>
            </a:r>
            <a:r>
              <a:rPr kumimoji="1" lang="en-US" altLang="ja-JP" dirty="0"/>
              <a:t>』</a:t>
            </a:r>
            <a:r>
              <a:rPr kumimoji="1" lang="ja-JP" altLang="en-US" dirty="0"/>
              <a:t>を書く以前に、スティーヴンが母の亡霊と出会う以前に、犯された「罪」あるいは「過ち」</a:t>
            </a:r>
          </a:p>
          <a:p>
            <a:pPr marL="0" indent="0">
              <a:buNone/>
            </a:pPr>
            <a:endParaRPr kumimoji="1" lang="en-US" altLang="ja-JP" dirty="0"/>
          </a:p>
          <a:p>
            <a:pPr marL="0" indent="0">
              <a:buNone/>
            </a:pPr>
            <a:r>
              <a:rPr kumimoji="1" lang="ja-JP" altLang="en-US" dirty="0"/>
              <a:t>→それ故に、第９挿話において</a:t>
            </a:r>
            <a:r>
              <a:rPr kumimoji="1" lang="en-US" altLang="ja-JP" dirty="0"/>
              <a:t>『</a:t>
            </a:r>
            <a:r>
              <a:rPr kumimoji="1" lang="ja-JP" altLang="en-US" dirty="0"/>
              <a:t>ハムレット</a:t>
            </a:r>
            <a:r>
              <a:rPr kumimoji="1" lang="en-US" altLang="ja-JP" dirty="0"/>
              <a:t>』</a:t>
            </a:r>
            <a:r>
              <a:rPr kumimoji="1" lang="ja-JP" altLang="en-US" dirty="0"/>
              <a:t>を「幽霊譚</a:t>
            </a:r>
            <a:r>
              <a:rPr kumimoji="1" lang="en-US" altLang="ja-JP" dirty="0"/>
              <a:t>(</a:t>
            </a:r>
            <a:r>
              <a:rPr kumimoji="1" lang="en-US" altLang="ja-JP" dirty="0" err="1"/>
              <a:t>ghoststory</a:t>
            </a:r>
            <a:r>
              <a:rPr kumimoji="1" lang="en-US" altLang="ja-JP" dirty="0"/>
              <a:t>)</a:t>
            </a:r>
            <a:r>
              <a:rPr kumimoji="1" lang="ja-JP" altLang="en-US" dirty="0"/>
              <a:t>」</a:t>
            </a:r>
            <a:r>
              <a:rPr kumimoji="1" lang="en-US" altLang="ja-JP" dirty="0"/>
              <a:t>(</a:t>
            </a:r>
            <a:r>
              <a:rPr kumimoji="1" lang="en-US" altLang="ja-JP" i="1" dirty="0"/>
              <a:t>U</a:t>
            </a:r>
            <a:r>
              <a:rPr kumimoji="1" lang="en-US" altLang="ja-JP" dirty="0"/>
              <a:t>-Y 9.321)</a:t>
            </a:r>
            <a:r>
              <a:rPr kumimoji="1" lang="ja-JP" altLang="en-US" dirty="0"/>
              <a:t>として読む議論は「既に」始まっている</a:t>
            </a:r>
          </a:p>
          <a:p>
            <a:pPr marL="0" indent="0">
              <a:buNone/>
            </a:pPr>
            <a:r>
              <a:rPr kumimoji="1" lang="ja-JP" altLang="en-US" dirty="0"/>
              <a:t>→</a:t>
            </a:r>
            <a:r>
              <a:rPr kumimoji="1" lang="en-US" altLang="ja-JP" dirty="0"/>
              <a:t>『</a:t>
            </a:r>
            <a:r>
              <a:rPr kumimoji="1" lang="ja-JP" altLang="en-US" dirty="0"/>
              <a:t>ユリシーズ</a:t>
            </a:r>
            <a:r>
              <a:rPr kumimoji="1" lang="en-US" altLang="ja-JP" dirty="0"/>
              <a:t>』</a:t>
            </a:r>
            <a:r>
              <a:rPr kumimoji="1" lang="ja-JP" altLang="en-US" dirty="0"/>
              <a:t>全体の構成を、自己反映的に明らかにする「第９挿話」　</a:t>
            </a:r>
            <a:endParaRPr kumimoji="1" lang="en-US" altLang="ja-JP" dirty="0"/>
          </a:p>
          <a:p>
            <a:pPr marL="0" indent="0">
              <a:buNone/>
            </a:pPr>
            <a:r>
              <a:rPr lang="ja-JP" altLang="en-US" dirty="0"/>
              <a:t>→</a:t>
            </a:r>
            <a:r>
              <a:rPr lang="en-US" altLang="ja-JP" dirty="0"/>
              <a:t>『</a:t>
            </a:r>
            <a:r>
              <a:rPr lang="ja-JP" altLang="en-US" dirty="0"/>
              <a:t>ユリシーズ</a:t>
            </a:r>
            <a:r>
              <a:rPr lang="en-US" altLang="ja-JP" dirty="0"/>
              <a:t>』</a:t>
            </a:r>
            <a:r>
              <a:rPr lang="ja-JP" altLang="en-US" dirty="0"/>
              <a:t>は作者＝ジョイス「自身について書かれた本」である</a:t>
            </a:r>
            <a:endParaRPr kumimoji="1" lang="ja-JP" altLang="en-US" dirty="0"/>
          </a:p>
          <a:p>
            <a:pPr marL="0" indent="0">
              <a:buNone/>
            </a:pPr>
            <a:endParaRPr kumimoji="1" lang="ja-JP" altLang="en-US" dirty="0"/>
          </a:p>
        </p:txBody>
      </p:sp>
    </p:spTree>
    <p:extLst>
      <p:ext uri="{BB962C8B-B14F-4D97-AF65-F5344CB8AC3E}">
        <p14:creationId xmlns:p14="http://schemas.microsoft.com/office/powerpoint/2010/main" val="644481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862E71E-0FB9-422E-8EBB-24BF487061E0}"/>
              </a:ext>
            </a:extLst>
          </p:cNvPr>
          <p:cNvSpPr>
            <a:spLocks noGrp="1"/>
          </p:cNvSpPr>
          <p:nvPr>
            <p:ph idx="1"/>
          </p:nvPr>
        </p:nvSpPr>
        <p:spPr>
          <a:xfrm>
            <a:off x="838200" y="277906"/>
            <a:ext cx="10515600" cy="6508376"/>
          </a:xfrm>
        </p:spPr>
        <p:txBody>
          <a:bodyPr>
            <a:normAutofit/>
          </a:bodyPr>
          <a:lstStyle/>
          <a:p>
            <a:pPr marL="0" indent="0">
              <a:buNone/>
            </a:pPr>
            <a:r>
              <a:rPr lang="ja-JP" altLang="en-US" dirty="0"/>
              <a:t>　裁定人エグリントンが要約する。</a:t>
            </a:r>
            <a:endParaRPr lang="en-US" altLang="ja-JP" dirty="0"/>
          </a:p>
          <a:p>
            <a:pPr marL="0" indent="0">
              <a:buNone/>
            </a:pPr>
            <a:r>
              <a:rPr kumimoji="1" lang="ja-JP" altLang="en-US" dirty="0"/>
              <a:t>－</a:t>
            </a:r>
            <a:r>
              <a:rPr kumimoji="1" lang="ja-JP" altLang="en-US" dirty="0">
                <a:solidFill>
                  <a:srgbClr val="FF0000"/>
                </a:solidFill>
              </a:rPr>
              <a:t>真理は中庸にあり</a:t>
            </a:r>
            <a:r>
              <a:rPr kumimoji="1" lang="en-US" altLang="ja-JP" dirty="0">
                <a:solidFill>
                  <a:srgbClr val="FF0000"/>
                </a:solidFill>
              </a:rPr>
              <a:t>(The truth is midway)</a:t>
            </a:r>
            <a:r>
              <a:rPr kumimoji="1" lang="ja-JP" altLang="en-US" dirty="0"/>
              <a:t>、と、断じた。彼は亡霊であり王子だ</a:t>
            </a:r>
            <a:r>
              <a:rPr kumimoji="1" lang="en-US" altLang="ja-JP" dirty="0"/>
              <a:t>(He is the ghost and the prince)</a:t>
            </a:r>
            <a:r>
              <a:rPr kumimoji="1" lang="ja-JP" altLang="en-US" dirty="0"/>
              <a:t>。彼は全てにおける全てだ</a:t>
            </a:r>
            <a:r>
              <a:rPr kumimoji="1" lang="en-US" altLang="ja-JP" dirty="0"/>
              <a:t>(He is all in all)</a:t>
            </a:r>
            <a:r>
              <a:rPr kumimoji="1" lang="ja-JP" altLang="en-US" dirty="0"/>
              <a:t>。</a:t>
            </a:r>
            <a:endParaRPr kumimoji="1" lang="en-US" altLang="ja-JP" dirty="0"/>
          </a:p>
          <a:p>
            <a:pPr marL="0" indent="0">
              <a:buNone/>
            </a:pPr>
            <a:r>
              <a:rPr lang="ja-JP" altLang="en-US" dirty="0"/>
              <a:t>－そのとおり、と、スティーヴンは言った。第一幕の少年は第五幕の成人です。全てにおける全て</a:t>
            </a:r>
            <a:r>
              <a:rPr lang="en-US" altLang="ja-JP" dirty="0"/>
              <a:t>(All in all)</a:t>
            </a:r>
            <a:r>
              <a:rPr lang="ja-JP" altLang="en-US" dirty="0"/>
              <a:t>。</a:t>
            </a:r>
            <a:r>
              <a:rPr lang="en-US" altLang="ja-JP" dirty="0"/>
              <a:t>(</a:t>
            </a:r>
            <a:r>
              <a:rPr lang="en-US" altLang="ja-JP" i="1" dirty="0"/>
              <a:t>U</a:t>
            </a:r>
            <a:r>
              <a:rPr lang="en-US" altLang="ja-JP" dirty="0"/>
              <a:t>-Y 9.360)</a:t>
            </a:r>
          </a:p>
          <a:p>
            <a:pPr marL="0" indent="0">
              <a:buNone/>
            </a:pPr>
            <a:r>
              <a:rPr kumimoji="1" lang="ja-JP" altLang="en-US" dirty="0"/>
              <a:t>→亡霊と王子≒父と息子→「三位一体」の問題</a:t>
            </a:r>
            <a:endParaRPr kumimoji="1" lang="en-US" altLang="ja-JP" dirty="0"/>
          </a:p>
          <a:p>
            <a:pPr marL="0" indent="0">
              <a:buNone/>
            </a:pPr>
            <a:endParaRPr lang="en-US" altLang="ja-JP" dirty="0"/>
          </a:p>
          <a:p>
            <a:pPr marL="0" indent="0">
              <a:buNone/>
            </a:pPr>
            <a:r>
              <a:rPr kumimoji="1" lang="ja-JP" altLang="en-US" dirty="0"/>
              <a:t>ジョイスがスティーヴンであると同時にブルームであるとすれば、「楽園」（第８挿話のホウスの丘での「幸福な」記憶）と「原罪」（第９挿話）は、既に「天才」ジョイスの実人生にも起きていた</a:t>
            </a:r>
            <a:endParaRPr kumimoji="1" lang="en-US" altLang="ja-JP" dirty="0"/>
          </a:p>
          <a:p>
            <a:pPr marL="0" indent="0">
              <a:buNone/>
            </a:pPr>
            <a:r>
              <a:rPr lang="ja-JP" altLang="en-US" dirty="0"/>
              <a:t>　</a:t>
            </a:r>
            <a:r>
              <a:rPr lang="en-US" altLang="ja-JP" dirty="0"/>
              <a:t>1903</a:t>
            </a:r>
            <a:r>
              <a:rPr lang="ja-JP" altLang="en-US" dirty="0"/>
              <a:t>年</a:t>
            </a:r>
            <a:r>
              <a:rPr lang="en-US" altLang="ja-JP" dirty="0"/>
              <a:t>8</a:t>
            </a:r>
            <a:r>
              <a:rPr lang="ja-JP" altLang="en-US" dirty="0"/>
              <a:t>月</a:t>
            </a:r>
            <a:r>
              <a:rPr lang="en-US" altLang="ja-JP" dirty="0"/>
              <a:t>13</a:t>
            </a:r>
            <a:r>
              <a:rPr lang="ja-JP" altLang="en-US" dirty="0"/>
              <a:t>日　母の死→</a:t>
            </a:r>
            <a:r>
              <a:rPr lang="en-US" altLang="ja-JP" dirty="0"/>
              <a:t>『</a:t>
            </a:r>
            <a:r>
              <a:rPr lang="ja-JP" altLang="en-US" dirty="0"/>
              <a:t>ユリシーズ</a:t>
            </a:r>
            <a:r>
              <a:rPr lang="en-US" altLang="ja-JP" dirty="0"/>
              <a:t>』</a:t>
            </a:r>
            <a:r>
              <a:rPr lang="ja-JP" altLang="en-US" dirty="0"/>
              <a:t>では</a:t>
            </a:r>
            <a:r>
              <a:rPr lang="en-US" altLang="ja-JP" dirty="0"/>
              <a:t>1903</a:t>
            </a:r>
            <a:r>
              <a:rPr lang="ja-JP" altLang="en-US" dirty="0"/>
              <a:t>年</a:t>
            </a:r>
            <a:r>
              <a:rPr lang="en-US" altLang="ja-JP" dirty="0"/>
              <a:t>6</a:t>
            </a:r>
            <a:r>
              <a:rPr lang="ja-JP" altLang="en-US" dirty="0"/>
              <a:t>月</a:t>
            </a:r>
            <a:r>
              <a:rPr lang="en-US" altLang="ja-JP" dirty="0"/>
              <a:t>26</a:t>
            </a:r>
            <a:r>
              <a:rPr lang="ja-JP" altLang="en-US" dirty="0"/>
              <a:t>日に埋葬</a:t>
            </a:r>
            <a:endParaRPr lang="en-US" altLang="ja-JP" dirty="0"/>
          </a:p>
          <a:p>
            <a:pPr marL="0" indent="0">
              <a:buNone/>
            </a:pPr>
            <a:r>
              <a:rPr kumimoji="1" lang="ja-JP" altLang="en-US" dirty="0"/>
              <a:t>　</a:t>
            </a:r>
            <a:r>
              <a:rPr kumimoji="1" lang="en-US" altLang="ja-JP" dirty="0"/>
              <a:t>1904</a:t>
            </a:r>
            <a:r>
              <a:rPr kumimoji="1" lang="ja-JP" altLang="en-US" dirty="0"/>
              <a:t>年</a:t>
            </a:r>
            <a:r>
              <a:rPr kumimoji="1" lang="en-US" altLang="ja-JP" dirty="0"/>
              <a:t>6</a:t>
            </a:r>
            <a:r>
              <a:rPr kumimoji="1" lang="ja-JP" altLang="en-US" dirty="0"/>
              <a:t>月</a:t>
            </a:r>
            <a:r>
              <a:rPr kumimoji="1" lang="en-US" altLang="ja-JP" dirty="0"/>
              <a:t>16</a:t>
            </a:r>
            <a:r>
              <a:rPr kumimoji="1" lang="ja-JP" altLang="en-US" dirty="0"/>
              <a:t>日　ノーラとの初デート</a:t>
            </a:r>
          </a:p>
        </p:txBody>
      </p:sp>
    </p:spTree>
    <p:extLst>
      <p:ext uri="{BB962C8B-B14F-4D97-AF65-F5344CB8AC3E}">
        <p14:creationId xmlns:p14="http://schemas.microsoft.com/office/powerpoint/2010/main" val="2311121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1000"/>
                                        <p:tgtEl>
                                          <p:spTgt spid="3">
                                            <p:txEl>
                                              <p:pRg st="7" end="7"/>
                                            </p:txEl>
                                          </p:spTgt>
                                        </p:tgtEl>
                                      </p:cBhvr>
                                    </p:animEffect>
                                    <p:anim calcmode="lin" valueType="num">
                                      <p:cBhvr>
                                        <p:cTn id="2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2B4CFB-CE9F-45C4-AAF6-B47151F0E5EB}"/>
              </a:ext>
            </a:extLst>
          </p:cNvPr>
          <p:cNvSpPr>
            <a:spLocks noGrp="1"/>
          </p:cNvSpPr>
          <p:nvPr>
            <p:ph type="title"/>
          </p:nvPr>
        </p:nvSpPr>
        <p:spPr/>
        <p:txBody>
          <a:bodyPr/>
          <a:lstStyle/>
          <a:p>
            <a:r>
              <a:rPr kumimoji="1" lang="ja-JP" altLang="en-US" dirty="0"/>
              <a:t>要するに、スティーヴンは何を論じようとしているのか？</a:t>
            </a:r>
          </a:p>
        </p:txBody>
      </p:sp>
      <p:sp>
        <p:nvSpPr>
          <p:cNvPr id="3" name="コンテンツ プレースホルダー 2">
            <a:extLst>
              <a:ext uri="{FF2B5EF4-FFF2-40B4-BE49-F238E27FC236}">
                <a16:creationId xmlns:a16="http://schemas.microsoft.com/office/drawing/2014/main" id="{BEDCB10E-2B9E-45D9-BDBF-558B384352A9}"/>
              </a:ext>
            </a:extLst>
          </p:cNvPr>
          <p:cNvSpPr>
            <a:spLocks noGrp="1"/>
          </p:cNvSpPr>
          <p:nvPr>
            <p:ph idx="1"/>
          </p:nvPr>
        </p:nvSpPr>
        <p:spPr>
          <a:xfrm>
            <a:off x="838200" y="2250141"/>
            <a:ext cx="10515600" cy="3926821"/>
          </a:xfrm>
        </p:spPr>
        <p:txBody>
          <a:bodyPr>
            <a:normAutofit fontScale="92500" lnSpcReduction="10000"/>
          </a:bodyPr>
          <a:lstStyle/>
          <a:p>
            <a:pPr marL="0" indent="0">
              <a:buNone/>
            </a:pPr>
            <a:r>
              <a:rPr lang="ja-JP" altLang="en-US" dirty="0"/>
              <a:t>　</a:t>
            </a:r>
            <a:r>
              <a:rPr kumimoji="1" lang="ja-JP" altLang="en-US" dirty="0"/>
              <a:t>天才＝シェイクスピアに疑義を呈する</a:t>
            </a:r>
            <a:endParaRPr kumimoji="1" lang="en-US" altLang="ja-JP" dirty="0"/>
          </a:p>
          <a:p>
            <a:pPr marL="0" indent="0">
              <a:buNone/>
            </a:pPr>
            <a:r>
              <a:rPr lang="ja-JP" altLang="en-US" dirty="0"/>
              <a:t>→シェイクスピアは「天才」じゃない！とは流石に言えないので・・・</a:t>
            </a:r>
            <a:endParaRPr lang="en-US" altLang="ja-JP" dirty="0"/>
          </a:p>
          <a:p>
            <a:pPr marL="0" indent="0">
              <a:buNone/>
            </a:pPr>
            <a:endParaRPr lang="en-US" altLang="ja-JP" dirty="0"/>
          </a:p>
          <a:p>
            <a:pPr marL="0" indent="0">
              <a:buNone/>
            </a:pPr>
            <a:r>
              <a:rPr lang="ja-JP" altLang="en-US" dirty="0"/>
              <a:t>２つの反映</a:t>
            </a:r>
            <a:r>
              <a:rPr lang="en-US" altLang="ja-JP" dirty="0"/>
              <a:t>(reflection)</a:t>
            </a:r>
          </a:p>
          <a:p>
            <a:pPr marL="0" indent="0">
              <a:buNone/>
            </a:pPr>
            <a:r>
              <a:rPr kumimoji="1" lang="ja-JP" altLang="en-US" dirty="0"/>
              <a:t>①シェイクスピアの劇作品には彼の実人生（や当時の社会状況）が「反映</a:t>
            </a:r>
            <a:r>
              <a:rPr kumimoji="1" lang="en-US" altLang="ja-JP" dirty="0"/>
              <a:t>(reflection)</a:t>
            </a:r>
            <a:r>
              <a:rPr kumimoji="1" lang="ja-JP" altLang="en-US" dirty="0"/>
              <a:t>」していることを指摘する</a:t>
            </a:r>
            <a:endParaRPr kumimoji="1" lang="en-US" altLang="ja-JP" dirty="0"/>
          </a:p>
          <a:p>
            <a:pPr marL="0" indent="0">
              <a:buNone/>
            </a:pPr>
            <a:endParaRPr kumimoji="1" lang="en-US" altLang="ja-JP" dirty="0"/>
          </a:p>
          <a:p>
            <a:pPr marL="0" indent="0">
              <a:buNone/>
            </a:pPr>
            <a:r>
              <a:rPr kumimoji="1" lang="ja-JP" altLang="en-US" dirty="0"/>
              <a:t>②</a:t>
            </a:r>
            <a:r>
              <a:rPr kumimoji="1" lang="en-US" altLang="ja-JP" dirty="0"/>
              <a:t>『</a:t>
            </a:r>
            <a:r>
              <a:rPr kumimoji="1" lang="ja-JP" altLang="en-US" dirty="0"/>
              <a:t>ハムレット</a:t>
            </a:r>
            <a:r>
              <a:rPr kumimoji="1" lang="en-US" altLang="ja-JP" dirty="0"/>
              <a:t>』</a:t>
            </a:r>
            <a:r>
              <a:rPr kumimoji="1" lang="ja-JP" altLang="en-US" dirty="0"/>
              <a:t>の「自己言及性</a:t>
            </a:r>
            <a:r>
              <a:rPr kumimoji="1" lang="en-US" altLang="ja-JP" dirty="0"/>
              <a:t>(self-referentiality)</a:t>
            </a:r>
            <a:r>
              <a:rPr kumimoji="1" lang="ja-JP" altLang="en-US" dirty="0"/>
              <a:t>」、あるいは「自己反映性</a:t>
            </a:r>
            <a:r>
              <a:rPr kumimoji="1" lang="en-US" altLang="ja-JP" dirty="0"/>
              <a:t>(self-reflexivity)</a:t>
            </a:r>
            <a:r>
              <a:rPr kumimoji="1" lang="ja-JP" altLang="en-US" dirty="0"/>
              <a:t>」を指摘する</a:t>
            </a:r>
            <a:endParaRPr kumimoji="1" lang="en-US" altLang="ja-JP" dirty="0"/>
          </a:p>
          <a:p>
            <a:pPr marL="0" indent="0">
              <a:buNone/>
            </a:pPr>
            <a:endParaRPr lang="en-US" altLang="ja-JP" dirty="0"/>
          </a:p>
          <a:p>
            <a:pPr marL="0" indent="0">
              <a:buNone/>
            </a:pPr>
            <a:endParaRPr kumimoji="1" lang="en-US" altLang="ja-JP" dirty="0"/>
          </a:p>
          <a:p>
            <a:pPr marL="0" indent="0">
              <a:buNone/>
            </a:pPr>
            <a:endParaRPr kumimoji="1" lang="ja-JP" altLang="en-US" dirty="0"/>
          </a:p>
        </p:txBody>
      </p:sp>
    </p:spTree>
    <p:extLst>
      <p:ext uri="{BB962C8B-B14F-4D97-AF65-F5344CB8AC3E}">
        <p14:creationId xmlns:p14="http://schemas.microsoft.com/office/powerpoint/2010/main" val="21220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47AEB09-8321-46B8-AB72-CED167152DFD}"/>
              </a:ext>
            </a:extLst>
          </p:cNvPr>
          <p:cNvSpPr>
            <a:spLocks noGrp="1"/>
          </p:cNvSpPr>
          <p:nvPr>
            <p:ph idx="1"/>
          </p:nvPr>
        </p:nvSpPr>
        <p:spPr>
          <a:xfrm>
            <a:off x="838200" y="295835"/>
            <a:ext cx="10515600" cy="6481483"/>
          </a:xfrm>
        </p:spPr>
        <p:txBody>
          <a:bodyPr>
            <a:normAutofit/>
          </a:bodyPr>
          <a:lstStyle/>
          <a:p>
            <a:pPr marL="0" indent="0">
              <a:buNone/>
            </a:pPr>
            <a:r>
              <a:rPr kumimoji="1" lang="ja-JP" altLang="en-US" dirty="0"/>
              <a:t>彼は</a:t>
            </a:r>
            <a:r>
              <a:rPr kumimoji="1" lang="ja-JP" altLang="en-US" dirty="0">
                <a:solidFill>
                  <a:srgbClr val="FF0000"/>
                </a:solidFill>
              </a:rPr>
              <a:t>現実態</a:t>
            </a:r>
            <a:r>
              <a:rPr kumimoji="1" lang="ja-JP" altLang="en-US" dirty="0"/>
              <a:t>としての外界に、</a:t>
            </a:r>
            <a:r>
              <a:rPr kumimoji="1" lang="ja-JP" altLang="en-US" dirty="0">
                <a:solidFill>
                  <a:srgbClr val="FF0000"/>
                </a:solidFill>
              </a:rPr>
              <a:t>可能態</a:t>
            </a:r>
            <a:r>
              <a:rPr kumimoji="1" lang="ja-JP" altLang="en-US" dirty="0"/>
              <a:t>としての己の内なる世界を見出した。メーテルリンクは言っています。</a:t>
            </a:r>
            <a:r>
              <a:rPr kumimoji="1" lang="ja-JP" altLang="en-US" b="1" dirty="0"/>
              <a:t>ソクラテスが今日、家を出るなら、戸口に賢者が腰をおろしているのに出会う。ユダが今夜、外へ出るなら、その足はユダのもとへと向う</a:t>
            </a:r>
            <a:r>
              <a:rPr kumimoji="1" lang="ja-JP" altLang="en-US" dirty="0"/>
              <a:t>、と。あらゆる人生は数多の日々です、明</a:t>
            </a:r>
            <a:r>
              <a:rPr lang="ja-JP" altLang="en-US" dirty="0"/>
              <a:t>けて</a:t>
            </a:r>
            <a:r>
              <a:rPr kumimoji="1" lang="ja-JP" altLang="en-US" dirty="0"/>
              <a:t>は暮れる日々です。</a:t>
            </a:r>
            <a:r>
              <a:rPr kumimoji="1" lang="ja-JP" altLang="en-US" u="sng" dirty="0"/>
              <a:t>ぼくらは己自身の中を通って歩いて行き、追剝ぎ、亡霊、巨人、老人、若者、人妻、後家、色事仲間に出会う。しかし</a:t>
            </a:r>
            <a:r>
              <a:rPr kumimoji="1" lang="ja-JP" altLang="en-US" u="sng" dirty="0">
                <a:solidFill>
                  <a:srgbClr val="FF0000"/>
                </a:solidFill>
              </a:rPr>
              <a:t>つねに己自身に出会う</a:t>
            </a:r>
            <a:r>
              <a:rPr kumimoji="1" lang="en-US" altLang="ja-JP" u="sng" dirty="0">
                <a:solidFill>
                  <a:srgbClr val="FF0000"/>
                </a:solidFill>
              </a:rPr>
              <a:t>(always meeting ourselves)</a:t>
            </a:r>
            <a:r>
              <a:rPr kumimoji="1" lang="ja-JP" altLang="en-US" dirty="0"/>
              <a:t>。 </a:t>
            </a:r>
            <a:r>
              <a:rPr kumimoji="1" lang="en-US" altLang="ja-JP" dirty="0"/>
              <a:t>(</a:t>
            </a:r>
            <a:r>
              <a:rPr kumimoji="1" lang="en-US" altLang="ja-JP" i="1" dirty="0"/>
              <a:t>U</a:t>
            </a:r>
            <a:r>
              <a:rPr kumimoji="1" lang="en-US" altLang="ja-JP" dirty="0"/>
              <a:t>-Y 9.361)</a:t>
            </a:r>
          </a:p>
          <a:p>
            <a:pPr marL="0" indent="0">
              <a:buNone/>
            </a:pPr>
            <a:endParaRPr lang="en-US" altLang="ja-JP" dirty="0"/>
          </a:p>
          <a:p>
            <a:pPr marL="0" indent="0">
              <a:buNone/>
            </a:pPr>
            <a:endParaRPr lang="en-US" altLang="ja-JP" dirty="0"/>
          </a:p>
          <a:p>
            <a:pPr marL="0" indent="0">
              <a:buNone/>
            </a:pPr>
            <a:r>
              <a:rPr kumimoji="1" lang="ja-JP" altLang="en-US" dirty="0"/>
              <a:t>→事実、ここで言われる通り、スティーヴンはこの挿話の最後で「二人</a:t>
            </a:r>
            <a:r>
              <a:rPr lang="ja-JP" altLang="en-US" dirty="0"/>
              <a:t>［スティーヴンとマリガン］</a:t>
            </a:r>
            <a:r>
              <a:rPr kumimoji="1" lang="ja-JP" altLang="en-US" dirty="0"/>
              <a:t>の間を通り抜けて行き、頭を下げて、会釈する」</a:t>
            </a:r>
            <a:r>
              <a:rPr kumimoji="1" lang="ja-JP" altLang="en-US" dirty="0">
                <a:solidFill>
                  <a:srgbClr val="FF0000"/>
                </a:solidFill>
              </a:rPr>
              <a:t>ブルームに「出会」い </a:t>
            </a:r>
            <a:r>
              <a:rPr kumimoji="1" lang="en-US" altLang="ja-JP" dirty="0"/>
              <a:t>(</a:t>
            </a:r>
            <a:r>
              <a:rPr kumimoji="1" lang="en-US" altLang="ja-JP" i="1" dirty="0"/>
              <a:t>U</a:t>
            </a:r>
            <a:r>
              <a:rPr kumimoji="1" lang="en-US" altLang="ja-JP" dirty="0"/>
              <a:t>-Y 9.369)</a:t>
            </a:r>
            <a:r>
              <a:rPr kumimoji="1" lang="ja-JP" altLang="en-US" dirty="0"/>
              <a:t>、その直後に鳥占いをしていた</a:t>
            </a:r>
            <a:r>
              <a:rPr kumimoji="1" lang="ja-JP" altLang="en-US" dirty="0">
                <a:solidFill>
                  <a:srgbClr val="FF0000"/>
                </a:solidFill>
              </a:rPr>
              <a:t>かつての自分に「出会」う</a:t>
            </a:r>
            <a:r>
              <a:rPr kumimoji="1" lang="ja-JP" altLang="en-US" dirty="0"/>
              <a:t>（「ここで鳥たちを眺めて占ったっけ」</a:t>
            </a:r>
            <a:r>
              <a:rPr kumimoji="1" lang="en-US" altLang="ja-JP" dirty="0"/>
              <a:t>(</a:t>
            </a:r>
            <a:r>
              <a:rPr kumimoji="1" lang="en-US" altLang="ja-JP" i="1" dirty="0"/>
              <a:t>U</a:t>
            </a:r>
            <a:r>
              <a:rPr kumimoji="1" lang="en-US" altLang="ja-JP" dirty="0"/>
              <a:t>-Y 9.369))(『</a:t>
            </a:r>
            <a:r>
              <a:rPr kumimoji="1" lang="ja-JP" altLang="en-US" dirty="0"/>
              <a:t>肖像</a:t>
            </a:r>
            <a:r>
              <a:rPr kumimoji="1" lang="en-US" altLang="ja-JP" dirty="0"/>
              <a:t>』</a:t>
            </a:r>
            <a:r>
              <a:rPr kumimoji="1" lang="en-US" altLang="ja-JP" i="1" dirty="0"/>
              <a:t>P</a:t>
            </a:r>
            <a:r>
              <a:rPr kumimoji="1" lang="en-US" altLang="ja-JP" dirty="0"/>
              <a:t> 5.1769-88)</a:t>
            </a:r>
          </a:p>
          <a:p>
            <a:pPr marL="0" indent="0">
              <a:buNone/>
            </a:pPr>
            <a:endParaRPr kumimoji="1" lang="en-US" altLang="ja-JP" dirty="0"/>
          </a:p>
        </p:txBody>
      </p:sp>
    </p:spTree>
    <p:extLst>
      <p:ext uri="{BB962C8B-B14F-4D97-AF65-F5344CB8AC3E}">
        <p14:creationId xmlns:p14="http://schemas.microsoft.com/office/powerpoint/2010/main" val="301343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840FDA7-0AC7-4B86-9DDA-E85C9949C872}"/>
              </a:ext>
            </a:extLst>
          </p:cNvPr>
          <p:cNvSpPr>
            <a:spLocks noGrp="1"/>
          </p:cNvSpPr>
          <p:nvPr>
            <p:ph idx="1"/>
          </p:nvPr>
        </p:nvSpPr>
        <p:spPr>
          <a:xfrm>
            <a:off x="838200" y="627528"/>
            <a:ext cx="10515600" cy="5952565"/>
          </a:xfrm>
        </p:spPr>
        <p:txBody>
          <a:bodyPr>
            <a:normAutofit/>
          </a:bodyPr>
          <a:lstStyle/>
          <a:p>
            <a:pPr marL="0" indent="0">
              <a:buNone/>
            </a:pPr>
            <a:r>
              <a:rPr lang="ja-JP" altLang="en-US" dirty="0"/>
              <a:t>それは言うなれば、</a:t>
            </a:r>
            <a:r>
              <a:rPr lang="ja-JP" altLang="en-US" u="sng" dirty="0"/>
              <a:t>現在</a:t>
            </a:r>
            <a:r>
              <a:rPr lang="ja-JP" altLang="en-US" dirty="0"/>
              <a:t>のスティーヴンが、</a:t>
            </a:r>
            <a:r>
              <a:rPr lang="ja-JP" altLang="en-US" u="sng" dirty="0"/>
              <a:t>未来</a:t>
            </a:r>
            <a:r>
              <a:rPr lang="ja-JP" altLang="en-US" dirty="0"/>
              <a:t>の自分と</a:t>
            </a:r>
            <a:r>
              <a:rPr lang="ja-JP" altLang="en-US" u="sng" dirty="0"/>
              <a:t>過去</a:t>
            </a:r>
            <a:r>
              <a:rPr lang="ja-JP" altLang="en-US" dirty="0"/>
              <a:t>の自分の間、その</a:t>
            </a:r>
            <a:r>
              <a:rPr lang="ja-JP" altLang="en-US" dirty="0">
                <a:solidFill>
                  <a:srgbClr val="FF0000"/>
                </a:solidFill>
              </a:rPr>
              <a:t>「中途の地点</a:t>
            </a:r>
            <a:r>
              <a:rPr lang="en-US" altLang="ja-JP" dirty="0">
                <a:solidFill>
                  <a:srgbClr val="FF0000"/>
                </a:solidFill>
              </a:rPr>
              <a:t>(midway)</a:t>
            </a:r>
            <a:r>
              <a:rPr lang="ja-JP" altLang="en-US" dirty="0">
                <a:solidFill>
                  <a:srgbClr val="FF0000"/>
                </a:solidFill>
              </a:rPr>
              <a:t>」</a:t>
            </a:r>
            <a:r>
              <a:rPr lang="ja-JP" altLang="en-US" dirty="0"/>
              <a:t>にいるという意味において、彼もまた二つの巨岩、スキュレーとカリュブディスの「間を通り抜けて行」く存在であることを示唆する</a:t>
            </a:r>
            <a:endParaRPr kumimoji="1" lang="ja-JP" altLang="en-US" dirty="0"/>
          </a:p>
          <a:p>
            <a:pPr marL="0" indent="0">
              <a:buNone/>
            </a:pPr>
            <a:endParaRPr kumimoji="1" lang="en-US" altLang="ja-JP" dirty="0"/>
          </a:p>
          <a:p>
            <a:pPr marL="0" indent="0">
              <a:buNone/>
            </a:pPr>
            <a:endParaRPr kumimoji="1" lang="en-US" altLang="ja-JP" dirty="0"/>
          </a:p>
          <a:p>
            <a:pPr marL="0" indent="0">
              <a:buNone/>
            </a:pPr>
            <a:r>
              <a:rPr lang="ja-JP" altLang="en-US" dirty="0"/>
              <a:t>「</a:t>
            </a:r>
            <a:r>
              <a:rPr lang="ja-JP" altLang="en-US" b="1" dirty="0"/>
              <a:t>われらの人生の道半ばにて</a:t>
            </a:r>
            <a:r>
              <a:rPr lang="en-US" altLang="ja-JP" dirty="0"/>
              <a:t>(</a:t>
            </a:r>
            <a:r>
              <a:rPr lang="it-IT" altLang="ja-JP" i="1" dirty="0"/>
              <a:t>nel mezzo del cammin di nostra vita</a:t>
            </a:r>
            <a:r>
              <a:rPr lang="en-US" altLang="ja-JP" dirty="0"/>
              <a:t>)</a:t>
            </a:r>
            <a:r>
              <a:rPr lang="ja-JP" altLang="en-US" dirty="0"/>
              <a:t>」</a:t>
            </a:r>
            <a:r>
              <a:rPr lang="en-US" altLang="ja-JP" dirty="0"/>
              <a:t>(</a:t>
            </a:r>
            <a:r>
              <a:rPr lang="en-US" altLang="ja-JP" i="1" dirty="0"/>
              <a:t>U</a:t>
            </a:r>
            <a:r>
              <a:rPr lang="en-US" altLang="ja-JP" dirty="0"/>
              <a:t>-Y 9.352)</a:t>
            </a:r>
          </a:p>
          <a:p>
            <a:pPr marL="0" indent="0">
              <a:buNone/>
            </a:pPr>
            <a:endParaRPr lang="en-US" altLang="ja-JP" dirty="0"/>
          </a:p>
          <a:p>
            <a:pPr marL="0" indent="0">
              <a:buNone/>
            </a:pPr>
            <a:r>
              <a:rPr lang="ja-JP" altLang="en-US" dirty="0"/>
              <a:t>→ダンテ　</a:t>
            </a:r>
            <a:r>
              <a:rPr lang="en-US" altLang="ja-JP" dirty="0"/>
              <a:t>『</a:t>
            </a:r>
            <a:r>
              <a:rPr lang="ja-JP" altLang="en-US" dirty="0"/>
              <a:t>神曲　地獄篇</a:t>
            </a:r>
            <a:r>
              <a:rPr lang="en-US" altLang="ja-JP" dirty="0"/>
              <a:t>』</a:t>
            </a:r>
            <a:r>
              <a:rPr lang="ja-JP" altLang="en-US" dirty="0"/>
              <a:t>の冒頭</a:t>
            </a:r>
            <a:endParaRPr lang="en-US" altLang="ja-JP" dirty="0"/>
          </a:p>
          <a:p>
            <a:pPr marL="0" indent="0">
              <a:buNone/>
            </a:pPr>
            <a:r>
              <a:rPr kumimoji="1" lang="ja-JP" altLang="en-US" dirty="0"/>
              <a:t>「</a:t>
            </a:r>
            <a:r>
              <a:rPr kumimoji="1" lang="ja-JP" altLang="en-US" dirty="0">
                <a:solidFill>
                  <a:srgbClr val="FF0000"/>
                </a:solidFill>
              </a:rPr>
              <a:t>我らの人生を半ばまで歩んだ時</a:t>
            </a:r>
            <a:r>
              <a:rPr kumimoji="1" lang="ja-JP" altLang="en-US" dirty="0"/>
              <a:t>／目が覚めると暗い森の中をさまよっている自分に気づいた。／まっすぐに続く道はどこにも見えなくなっていた。」（原基晶訳、講談社学術文庫、</a:t>
            </a:r>
            <a:r>
              <a:rPr kumimoji="1" lang="en-US" altLang="ja-JP" dirty="0"/>
              <a:t>2014</a:t>
            </a:r>
            <a:r>
              <a:rPr kumimoji="1" lang="ja-JP" altLang="en-US" dirty="0"/>
              <a:t>年）</a:t>
            </a:r>
          </a:p>
        </p:txBody>
      </p:sp>
    </p:spTree>
    <p:extLst>
      <p:ext uri="{BB962C8B-B14F-4D97-AF65-F5344CB8AC3E}">
        <p14:creationId xmlns:p14="http://schemas.microsoft.com/office/powerpoint/2010/main" val="19030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1000"/>
                                        <p:tgtEl>
                                          <p:spTgt spid="3">
                                            <p:txEl>
                                              <p:pRg st="6" end="6"/>
                                            </p:txEl>
                                          </p:spTgt>
                                        </p:tgtEl>
                                      </p:cBhvr>
                                    </p:animEffect>
                                    <p:anim calcmode="lin" valueType="num">
                                      <p:cBhvr>
                                        <p:cTn id="2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2B4CFB-CE9F-45C4-AAF6-B47151F0E5EB}"/>
              </a:ext>
            </a:extLst>
          </p:cNvPr>
          <p:cNvSpPr>
            <a:spLocks noGrp="1"/>
          </p:cNvSpPr>
          <p:nvPr>
            <p:ph type="title"/>
          </p:nvPr>
        </p:nvSpPr>
        <p:spPr/>
        <p:txBody>
          <a:bodyPr/>
          <a:lstStyle/>
          <a:p>
            <a:r>
              <a:rPr kumimoji="1" lang="ja-JP" altLang="en-US" dirty="0"/>
              <a:t>要するに、スティーヴンは何を論じようとしているのか？</a:t>
            </a:r>
          </a:p>
        </p:txBody>
      </p:sp>
      <p:sp>
        <p:nvSpPr>
          <p:cNvPr id="3" name="コンテンツ プレースホルダー 2">
            <a:extLst>
              <a:ext uri="{FF2B5EF4-FFF2-40B4-BE49-F238E27FC236}">
                <a16:creationId xmlns:a16="http://schemas.microsoft.com/office/drawing/2014/main" id="{BEDCB10E-2B9E-45D9-BDBF-558B384352A9}"/>
              </a:ext>
            </a:extLst>
          </p:cNvPr>
          <p:cNvSpPr>
            <a:spLocks noGrp="1"/>
          </p:cNvSpPr>
          <p:nvPr>
            <p:ph idx="1"/>
          </p:nvPr>
        </p:nvSpPr>
        <p:spPr>
          <a:xfrm>
            <a:off x="838200" y="2250141"/>
            <a:ext cx="10515600" cy="3926821"/>
          </a:xfrm>
        </p:spPr>
        <p:txBody>
          <a:bodyPr>
            <a:normAutofit fontScale="92500" lnSpcReduction="10000"/>
          </a:bodyPr>
          <a:lstStyle/>
          <a:p>
            <a:pPr marL="0" indent="0">
              <a:buNone/>
            </a:pPr>
            <a:r>
              <a:rPr lang="ja-JP" altLang="en-US" dirty="0"/>
              <a:t>　</a:t>
            </a:r>
            <a:r>
              <a:rPr kumimoji="1" lang="ja-JP" altLang="en-US" dirty="0"/>
              <a:t>天才＝シェイクスピアに疑義を呈する</a:t>
            </a:r>
            <a:endParaRPr kumimoji="1" lang="en-US" altLang="ja-JP" dirty="0"/>
          </a:p>
          <a:p>
            <a:pPr marL="0" indent="0">
              <a:buNone/>
            </a:pPr>
            <a:r>
              <a:rPr lang="ja-JP" altLang="en-US" dirty="0"/>
              <a:t>→シェイクスピアは「天才」じゃないとは流石に言えないので・・・</a:t>
            </a:r>
            <a:endParaRPr lang="en-US" altLang="ja-JP" dirty="0"/>
          </a:p>
          <a:p>
            <a:pPr marL="0" indent="0">
              <a:buNone/>
            </a:pPr>
            <a:endParaRPr lang="en-US" altLang="ja-JP" dirty="0"/>
          </a:p>
          <a:p>
            <a:pPr marL="0" indent="0">
              <a:buNone/>
            </a:pPr>
            <a:r>
              <a:rPr lang="ja-JP" altLang="en-US" dirty="0"/>
              <a:t>２つの反映</a:t>
            </a:r>
            <a:r>
              <a:rPr lang="en-US" altLang="ja-JP" dirty="0"/>
              <a:t>(reflection)</a:t>
            </a:r>
          </a:p>
          <a:p>
            <a:pPr marL="0" indent="0">
              <a:buNone/>
            </a:pPr>
            <a:r>
              <a:rPr kumimoji="1" lang="ja-JP" altLang="en-US" dirty="0">
                <a:solidFill>
                  <a:srgbClr val="FF0000"/>
                </a:solidFill>
              </a:rPr>
              <a:t>①シェイクスピアの劇作品には彼の実人生（や当時の社会状況）が「反映</a:t>
            </a:r>
            <a:r>
              <a:rPr kumimoji="1" lang="en-US" altLang="ja-JP" dirty="0">
                <a:solidFill>
                  <a:srgbClr val="FF0000"/>
                </a:solidFill>
              </a:rPr>
              <a:t>(reflection)</a:t>
            </a:r>
            <a:r>
              <a:rPr kumimoji="1" lang="ja-JP" altLang="en-US" dirty="0">
                <a:solidFill>
                  <a:srgbClr val="FF0000"/>
                </a:solidFill>
              </a:rPr>
              <a:t>」していることを指摘する</a:t>
            </a:r>
            <a:endParaRPr kumimoji="1" lang="en-US" altLang="ja-JP" dirty="0">
              <a:solidFill>
                <a:srgbClr val="FF0000"/>
              </a:solidFill>
            </a:endParaRPr>
          </a:p>
          <a:p>
            <a:pPr marL="0" indent="0">
              <a:buNone/>
            </a:pPr>
            <a:endParaRPr kumimoji="1" lang="en-US" altLang="ja-JP" dirty="0"/>
          </a:p>
          <a:p>
            <a:pPr marL="0" indent="0">
              <a:buNone/>
            </a:pPr>
            <a:r>
              <a:rPr kumimoji="1" lang="ja-JP" altLang="en-US" dirty="0"/>
              <a:t>②</a:t>
            </a:r>
            <a:r>
              <a:rPr kumimoji="1" lang="en-US" altLang="ja-JP" dirty="0"/>
              <a:t>『</a:t>
            </a:r>
            <a:r>
              <a:rPr kumimoji="1" lang="ja-JP" altLang="en-US" dirty="0"/>
              <a:t>ハムレット</a:t>
            </a:r>
            <a:r>
              <a:rPr kumimoji="1" lang="en-US" altLang="ja-JP" dirty="0"/>
              <a:t>』</a:t>
            </a:r>
            <a:r>
              <a:rPr kumimoji="1" lang="ja-JP" altLang="en-US" dirty="0"/>
              <a:t>の「自己言及性</a:t>
            </a:r>
            <a:r>
              <a:rPr kumimoji="1" lang="en-US" altLang="ja-JP" dirty="0"/>
              <a:t>(self-referentiality)</a:t>
            </a:r>
            <a:r>
              <a:rPr kumimoji="1" lang="ja-JP" altLang="en-US" dirty="0"/>
              <a:t>」、あるいは「自己反映性</a:t>
            </a:r>
            <a:r>
              <a:rPr kumimoji="1" lang="en-US" altLang="ja-JP" dirty="0"/>
              <a:t>(self-reflexivity)</a:t>
            </a:r>
            <a:r>
              <a:rPr kumimoji="1" lang="ja-JP" altLang="en-US" dirty="0"/>
              <a:t>」を指摘する</a:t>
            </a:r>
            <a:endParaRPr kumimoji="1" lang="en-US" altLang="ja-JP" dirty="0"/>
          </a:p>
          <a:p>
            <a:pPr marL="0" indent="0">
              <a:buNone/>
            </a:pPr>
            <a:endParaRPr lang="en-US" altLang="ja-JP" dirty="0"/>
          </a:p>
          <a:p>
            <a:pPr marL="0" indent="0">
              <a:buNone/>
            </a:pPr>
            <a:endParaRPr kumimoji="1" lang="en-US" altLang="ja-JP" dirty="0"/>
          </a:p>
          <a:p>
            <a:pPr marL="0" indent="0">
              <a:buNone/>
            </a:pPr>
            <a:endParaRPr kumimoji="1" lang="ja-JP" altLang="en-US" dirty="0"/>
          </a:p>
        </p:txBody>
      </p:sp>
    </p:spTree>
    <p:extLst>
      <p:ext uri="{BB962C8B-B14F-4D97-AF65-F5344CB8AC3E}">
        <p14:creationId xmlns:p14="http://schemas.microsoft.com/office/powerpoint/2010/main" val="1415399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CE73F8-7343-4C50-A146-6CF2D724A46F}"/>
              </a:ext>
            </a:extLst>
          </p:cNvPr>
          <p:cNvSpPr>
            <a:spLocks noGrp="1"/>
          </p:cNvSpPr>
          <p:nvPr>
            <p:ph type="title"/>
          </p:nvPr>
        </p:nvSpPr>
        <p:spPr/>
        <p:txBody>
          <a:bodyPr/>
          <a:lstStyle/>
          <a:p>
            <a:r>
              <a:rPr kumimoji="1" lang="ja-JP" altLang="en-US" dirty="0"/>
              <a:t>反映Ａ</a:t>
            </a:r>
          </a:p>
        </p:txBody>
      </p:sp>
      <p:sp>
        <p:nvSpPr>
          <p:cNvPr id="3" name="コンテンツ プレースホルダー 2">
            <a:extLst>
              <a:ext uri="{FF2B5EF4-FFF2-40B4-BE49-F238E27FC236}">
                <a16:creationId xmlns:a16="http://schemas.microsoft.com/office/drawing/2014/main" id="{4C59FDBC-B08D-44FD-9FB9-658F8AB021DE}"/>
              </a:ext>
            </a:extLst>
          </p:cNvPr>
          <p:cNvSpPr>
            <a:spLocks noGrp="1"/>
          </p:cNvSpPr>
          <p:nvPr>
            <p:ph idx="1"/>
          </p:nvPr>
        </p:nvSpPr>
        <p:spPr>
          <a:xfrm>
            <a:off x="838200" y="2169459"/>
            <a:ext cx="5589494" cy="4007504"/>
          </a:xfrm>
        </p:spPr>
        <p:txBody>
          <a:bodyPr/>
          <a:lstStyle/>
          <a:p>
            <a:pPr marL="0" indent="0">
              <a:buNone/>
            </a:pPr>
            <a:r>
              <a:rPr lang="ja-JP" altLang="en-US" sz="3600" dirty="0"/>
              <a:t>①シェイクスピアの劇作品には彼の実人生（や当時の社会状況）が「反映</a:t>
            </a:r>
            <a:r>
              <a:rPr lang="en-US" altLang="ja-JP" sz="3600" dirty="0"/>
              <a:t>(reflection)</a:t>
            </a:r>
            <a:r>
              <a:rPr lang="ja-JP" altLang="en-US" sz="3600" dirty="0"/>
              <a:t>」している</a:t>
            </a:r>
          </a:p>
          <a:p>
            <a:pPr marL="0" indent="0">
              <a:buNone/>
            </a:pPr>
            <a:endParaRPr kumimoji="1" lang="ja-JP" altLang="en-US" dirty="0"/>
          </a:p>
        </p:txBody>
      </p:sp>
      <p:pic>
        <p:nvPicPr>
          <p:cNvPr id="4" name="図 3">
            <a:extLst>
              <a:ext uri="{FF2B5EF4-FFF2-40B4-BE49-F238E27FC236}">
                <a16:creationId xmlns:a16="http://schemas.microsoft.com/office/drawing/2014/main" id="{7DF256ED-1EBD-463A-BA9F-69171BF1E20E}"/>
              </a:ext>
            </a:extLst>
          </p:cNvPr>
          <p:cNvPicPr>
            <a:picLocks noChangeAspect="1"/>
          </p:cNvPicPr>
          <p:nvPr/>
        </p:nvPicPr>
        <p:blipFill>
          <a:blip r:embed="rId2"/>
          <a:stretch>
            <a:fillRect/>
          </a:stretch>
        </p:blipFill>
        <p:spPr>
          <a:xfrm>
            <a:off x="6836810" y="0"/>
            <a:ext cx="5355190" cy="6858000"/>
          </a:xfrm>
          <a:prstGeom prst="rect">
            <a:avLst/>
          </a:prstGeom>
        </p:spPr>
      </p:pic>
    </p:spTree>
    <p:extLst>
      <p:ext uri="{BB962C8B-B14F-4D97-AF65-F5344CB8AC3E}">
        <p14:creationId xmlns:p14="http://schemas.microsoft.com/office/powerpoint/2010/main" val="515092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87C799-5D61-43C2-9549-D8B33BDE1CFF}"/>
              </a:ext>
            </a:extLst>
          </p:cNvPr>
          <p:cNvSpPr>
            <a:spLocks noGrp="1"/>
          </p:cNvSpPr>
          <p:nvPr>
            <p:ph type="title"/>
          </p:nvPr>
        </p:nvSpPr>
        <p:spPr>
          <a:xfrm>
            <a:off x="493059" y="365125"/>
            <a:ext cx="11187953" cy="1325563"/>
          </a:xfrm>
        </p:spPr>
        <p:txBody>
          <a:bodyPr/>
          <a:lstStyle/>
          <a:p>
            <a:r>
              <a:rPr kumimoji="1" lang="ja-JP" altLang="en-US" dirty="0"/>
              <a:t>当時のシェイクスピアを巡る言説 </a:t>
            </a:r>
            <a:r>
              <a:rPr kumimoji="1" lang="en-US" altLang="ja-JP" dirty="0"/>
              <a:t>(Gifford 192)</a:t>
            </a:r>
            <a:endParaRPr kumimoji="1" lang="ja-JP" altLang="en-US" dirty="0"/>
          </a:p>
        </p:txBody>
      </p:sp>
      <p:sp>
        <p:nvSpPr>
          <p:cNvPr id="3" name="コンテンツ プレースホルダー 2">
            <a:extLst>
              <a:ext uri="{FF2B5EF4-FFF2-40B4-BE49-F238E27FC236}">
                <a16:creationId xmlns:a16="http://schemas.microsoft.com/office/drawing/2014/main" id="{1870631A-C564-42FB-BE8F-3B398F217C1E}"/>
              </a:ext>
            </a:extLst>
          </p:cNvPr>
          <p:cNvSpPr>
            <a:spLocks noGrp="1"/>
          </p:cNvSpPr>
          <p:nvPr>
            <p:ph idx="1"/>
          </p:nvPr>
        </p:nvSpPr>
        <p:spPr>
          <a:xfrm>
            <a:off x="493059" y="1825625"/>
            <a:ext cx="11187953" cy="4871010"/>
          </a:xfrm>
        </p:spPr>
        <p:txBody>
          <a:bodyPr>
            <a:normAutofit fontScale="92500" lnSpcReduction="10000"/>
          </a:bodyPr>
          <a:lstStyle/>
          <a:p>
            <a:pPr marL="0" indent="0">
              <a:buNone/>
            </a:pPr>
            <a:r>
              <a:rPr kumimoji="1" lang="en-US" altLang="ja-JP" dirty="0"/>
              <a:t>George Morris Cohen </a:t>
            </a:r>
            <a:r>
              <a:rPr kumimoji="1" lang="en-US" altLang="ja-JP" dirty="0" err="1"/>
              <a:t>Brandes</a:t>
            </a:r>
            <a:r>
              <a:rPr kumimoji="1" lang="en-US" altLang="ja-JP" dirty="0"/>
              <a:t> (1842-1927)</a:t>
            </a:r>
          </a:p>
          <a:p>
            <a:pPr marL="0" indent="0">
              <a:buNone/>
            </a:pPr>
            <a:r>
              <a:rPr kumimoji="1" lang="en-US" altLang="ja-JP" dirty="0"/>
              <a:t>  </a:t>
            </a:r>
            <a:r>
              <a:rPr kumimoji="1" lang="en-US" altLang="ja-JP" i="1" dirty="0"/>
              <a:t>William Shakespeare </a:t>
            </a:r>
            <a:r>
              <a:rPr kumimoji="1" lang="en-US" altLang="ja-JP" dirty="0"/>
              <a:t>(1898)</a:t>
            </a:r>
          </a:p>
          <a:p>
            <a:pPr marL="0" indent="0">
              <a:buNone/>
            </a:pPr>
            <a:r>
              <a:rPr kumimoji="1" lang="en-IE" altLang="ja-JP" dirty="0"/>
              <a:t>Frank Harris (1856-1931)</a:t>
            </a:r>
          </a:p>
          <a:p>
            <a:pPr marL="0" indent="0">
              <a:buNone/>
            </a:pPr>
            <a:r>
              <a:rPr lang="en-IE" altLang="ja-JP" dirty="0"/>
              <a:t>  </a:t>
            </a:r>
            <a:r>
              <a:rPr lang="en-US" altLang="ja-JP" i="1" dirty="0"/>
              <a:t>The Man Shakespeare and His Tragic Life Story </a:t>
            </a:r>
            <a:r>
              <a:rPr lang="en-US" altLang="ja-JP" dirty="0"/>
              <a:t>(1909)</a:t>
            </a:r>
            <a:endParaRPr kumimoji="1" lang="en-IE" altLang="ja-JP" dirty="0"/>
          </a:p>
          <a:p>
            <a:pPr marL="0" indent="0">
              <a:buNone/>
            </a:pPr>
            <a:r>
              <a:rPr kumimoji="1" lang="en-IE" altLang="ja-JP" dirty="0"/>
              <a:t>Sidney Lee (1859-1926)</a:t>
            </a:r>
          </a:p>
          <a:p>
            <a:pPr marL="0" indent="0">
              <a:buNone/>
            </a:pPr>
            <a:r>
              <a:rPr lang="en-IE" altLang="ja-JP" dirty="0"/>
              <a:t>  </a:t>
            </a:r>
            <a:r>
              <a:rPr lang="en-US" altLang="ja-JP" i="1" dirty="0"/>
              <a:t>A Life of William Shakespeare </a:t>
            </a:r>
            <a:r>
              <a:rPr lang="en-US" altLang="ja-JP" dirty="0"/>
              <a:t>(1898)</a:t>
            </a:r>
          </a:p>
          <a:p>
            <a:pPr marL="0" indent="0">
              <a:buNone/>
            </a:pPr>
            <a:endParaRPr lang="en-US" altLang="ja-JP" dirty="0"/>
          </a:p>
          <a:p>
            <a:pPr marL="0" indent="0">
              <a:buNone/>
            </a:pPr>
            <a:r>
              <a:rPr lang="ja-JP" altLang="en-US" dirty="0"/>
              <a:t>→</a:t>
            </a:r>
            <a:r>
              <a:rPr lang="ja-JP" altLang="en-US" dirty="0">
                <a:solidFill>
                  <a:srgbClr val="FF0000"/>
                </a:solidFill>
              </a:rPr>
              <a:t>「シェイクスピア崇拝</a:t>
            </a:r>
            <a:r>
              <a:rPr lang="en-US" altLang="ja-JP" dirty="0">
                <a:solidFill>
                  <a:srgbClr val="FF0000"/>
                </a:solidFill>
              </a:rPr>
              <a:t>(</a:t>
            </a:r>
            <a:r>
              <a:rPr lang="en-IE" altLang="ja-JP" dirty="0">
                <a:solidFill>
                  <a:srgbClr val="FF0000"/>
                </a:solidFill>
              </a:rPr>
              <a:t>Bardolatry)</a:t>
            </a:r>
            <a:r>
              <a:rPr lang="ja-JP" altLang="en-US" dirty="0">
                <a:solidFill>
                  <a:srgbClr val="FF0000"/>
                </a:solidFill>
              </a:rPr>
              <a:t>」</a:t>
            </a:r>
            <a:r>
              <a:rPr lang="ja-JP" altLang="en-US" dirty="0"/>
              <a:t>＝</a:t>
            </a:r>
            <a:r>
              <a:rPr lang="en-IE" altLang="ja-JP" dirty="0"/>
              <a:t> (bard</a:t>
            </a:r>
            <a:r>
              <a:rPr lang="ja-JP" altLang="en-US" dirty="0"/>
              <a:t> 詩人＋ </a:t>
            </a:r>
            <a:r>
              <a:rPr lang="en-US" altLang="ja-JP" dirty="0"/>
              <a:t>idolatry </a:t>
            </a:r>
            <a:r>
              <a:rPr lang="ja-JP" altLang="en-US" dirty="0"/>
              <a:t>偶像崇拝）</a:t>
            </a:r>
            <a:endParaRPr lang="en-US" altLang="ja-JP" dirty="0"/>
          </a:p>
          <a:p>
            <a:pPr marL="0" indent="0">
              <a:buNone/>
            </a:pPr>
            <a:r>
              <a:rPr lang="ja-JP" altLang="en-US" dirty="0"/>
              <a:t>→バーナード・ショーの造語</a:t>
            </a:r>
            <a:r>
              <a:rPr lang="en-US" altLang="ja-JP" dirty="0"/>
              <a:t>(1901)  </a:t>
            </a:r>
            <a:r>
              <a:rPr lang="en-US" altLang="ja-JP" sz="2200" dirty="0">
                <a:hlinkClick r:id="rId2"/>
              </a:rPr>
              <a:t>https://www.dictionary.com/browse/bardolatry</a:t>
            </a:r>
            <a:endParaRPr lang="en-US" altLang="ja-JP" sz="2200" dirty="0"/>
          </a:p>
          <a:p>
            <a:pPr marL="0" indent="0">
              <a:buNone/>
            </a:pPr>
            <a:r>
              <a:rPr lang="ja-JP" altLang="en-US" dirty="0"/>
              <a:t>→「偉人」としてのシェイクスピア、「天才」としてのシェイクスピア</a:t>
            </a:r>
            <a:endParaRPr lang="en-US" altLang="ja-JP" dirty="0"/>
          </a:p>
          <a:p>
            <a:pPr marL="0" indent="0">
              <a:buNone/>
            </a:pPr>
            <a:r>
              <a:rPr lang="ja-JP" altLang="en-US" dirty="0"/>
              <a:t> </a:t>
            </a:r>
            <a:endParaRPr lang="en-US" altLang="ja-JP" dirty="0"/>
          </a:p>
          <a:p>
            <a:pPr marL="0" indent="0">
              <a:buNone/>
            </a:pPr>
            <a:endParaRPr kumimoji="1" lang="en-IE" altLang="ja-JP" dirty="0"/>
          </a:p>
        </p:txBody>
      </p:sp>
    </p:spTree>
    <p:extLst>
      <p:ext uri="{BB962C8B-B14F-4D97-AF65-F5344CB8AC3E}">
        <p14:creationId xmlns:p14="http://schemas.microsoft.com/office/powerpoint/2010/main" val="4121081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1000"/>
                                        <p:tgtEl>
                                          <p:spTgt spid="3">
                                            <p:txEl>
                                              <p:pRg st="8" end="8"/>
                                            </p:txEl>
                                          </p:spTgt>
                                        </p:tgtEl>
                                      </p:cBhvr>
                                    </p:animEffect>
                                    <p:anim calcmode="lin" valueType="num">
                                      <p:cBhvr>
                                        <p:cTn id="4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Effect transition="in" filter="fade">
                                      <p:cBhvr>
                                        <p:cTn id="53" dur="1000"/>
                                        <p:tgtEl>
                                          <p:spTgt spid="3">
                                            <p:txEl>
                                              <p:pRg st="9" end="9"/>
                                            </p:txEl>
                                          </p:spTgt>
                                        </p:tgtEl>
                                      </p:cBhvr>
                                    </p:animEffect>
                                    <p:anim calcmode="lin" valueType="num">
                                      <p:cBhvr>
                                        <p:cTn id="5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E77424-F236-48EE-9E3F-577278A1235D}"/>
              </a:ext>
            </a:extLst>
          </p:cNvPr>
          <p:cNvSpPr>
            <a:spLocks noGrp="1"/>
          </p:cNvSpPr>
          <p:nvPr>
            <p:ph type="title"/>
          </p:nvPr>
        </p:nvSpPr>
        <p:spPr/>
        <p:txBody>
          <a:bodyPr/>
          <a:lstStyle/>
          <a:p>
            <a:r>
              <a:rPr kumimoji="1" lang="ja-JP" altLang="en-US" dirty="0"/>
              <a:t>アイルランドのシェイクスピア</a:t>
            </a:r>
          </a:p>
        </p:txBody>
      </p:sp>
      <p:sp>
        <p:nvSpPr>
          <p:cNvPr id="3" name="コンテンツ プレースホルダー 2">
            <a:extLst>
              <a:ext uri="{FF2B5EF4-FFF2-40B4-BE49-F238E27FC236}">
                <a16:creationId xmlns:a16="http://schemas.microsoft.com/office/drawing/2014/main" id="{9AF71825-182E-4838-AA9C-CA177C850B42}"/>
              </a:ext>
            </a:extLst>
          </p:cNvPr>
          <p:cNvSpPr>
            <a:spLocks noGrp="1"/>
          </p:cNvSpPr>
          <p:nvPr>
            <p:ph idx="1"/>
          </p:nvPr>
        </p:nvSpPr>
        <p:spPr>
          <a:xfrm>
            <a:off x="484093" y="1825624"/>
            <a:ext cx="11116235" cy="4808257"/>
          </a:xfrm>
        </p:spPr>
        <p:txBody>
          <a:bodyPr>
            <a:normAutofit fontScale="92500"/>
          </a:bodyPr>
          <a:lstStyle/>
          <a:p>
            <a:pPr marL="0" indent="0">
              <a:buNone/>
            </a:pPr>
            <a:r>
              <a:rPr kumimoji="1" lang="ja-JP" altLang="en-US" dirty="0"/>
              <a:t>ー今のアイルランドの若い詩人は、と、ジョン・エグリントンが譴責口調で言った。まだ</a:t>
            </a:r>
            <a:r>
              <a:rPr kumimoji="1" lang="ja-JP" altLang="en-US" dirty="0">
                <a:solidFill>
                  <a:srgbClr val="FF0000"/>
                </a:solidFill>
              </a:rPr>
              <a:t>サクソン人シェイクスピアのハムレット</a:t>
            </a:r>
            <a:r>
              <a:rPr kumimoji="1" lang="ja-JP" altLang="en-US" dirty="0"/>
              <a:t>に並ぶ人物を創り出していないね、もっともぼくだって、あのベンさん</a:t>
            </a:r>
            <a:r>
              <a:rPr kumimoji="1" lang="en-US" altLang="ja-JP" dirty="0"/>
              <a:t>[</a:t>
            </a:r>
            <a:r>
              <a:rPr kumimoji="1" lang="ja-JP" altLang="en-US" dirty="0"/>
              <a:t>ベン・ジョンソン</a:t>
            </a:r>
            <a:r>
              <a:rPr kumimoji="1" lang="en-US" altLang="ja-JP" dirty="0"/>
              <a:t>(1572-1637)]</a:t>
            </a:r>
            <a:r>
              <a:rPr kumimoji="1" lang="ja-JP" altLang="en-US" dirty="0"/>
              <a:t>同様、偶像崇拝</a:t>
            </a:r>
            <a:r>
              <a:rPr kumimoji="1" lang="en-US" altLang="ja-JP" dirty="0"/>
              <a:t>(</a:t>
            </a:r>
            <a:r>
              <a:rPr kumimoji="1" lang="en-US" altLang="ja-JP" dirty="0" err="1"/>
              <a:t>idolatory</a:t>
            </a:r>
            <a:r>
              <a:rPr kumimoji="1" lang="en-US" altLang="ja-JP" dirty="0"/>
              <a:t>)</a:t>
            </a:r>
            <a:r>
              <a:rPr kumimoji="1" lang="ja-JP" altLang="en-US" dirty="0"/>
              <a:t>に至らないまでも崇拝</a:t>
            </a:r>
            <a:r>
              <a:rPr kumimoji="1" lang="en-US" altLang="ja-JP" dirty="0"/>
              <a:t>(admire)</a:t>
            </a:r>
            <a:r>
              <a:rPr kumimoji="1" lang="ja-JP" altLang="en-US" dirty="0"/>
              <a:t>してはい</a:t>
            </a:r>
            <a:r>
              <a:rPr lang="ja-JP" altLang="en-US" dirty="0"/>
              <a:t>る</a:t>
            </a:r>
            <a:r>
              <a:rPr kumimoji="1" lang="ja-JP" altLang="en-US" dirty="0"/>
              <a:t>が。</a:t>
            </a:r>
            <a:r>
              <a:rPr kumimoji="1" lang="en-US" altLang="ja-JP" dirty="0"/>
              <a:t>(</a:t>
            </a:r>
            <a:r>
              <a:rPr kumimoji="1" lang="en-US" altLang="ja-JP" i="1" dirty="0"/>
              <a:t>U</a:t>
            </a:r>
            <a:r>
              <a:rPr kumimoji="1" lang="en-US" altLang="ja-JP" dirty="0"/>
              <a:t>-Y 9.317)</a:t>
            </a:r>
          </a:p>
          <a:p>
            <a:pPr marL="0" indent="0">
              <a:buNone/>
            </a:pPr>
            <a:endParaRPr lang="en-US" altLang="ja-JP" dirty="0"/>
          </a:p>
          <a:p>
            <a:pPr marL="0" indent="0">
              <a:buNone/>
            </a:pPr>
            <a:r>
              <a:rPr kumimoji="1" lang="ja-JP" altLang="en-US" dirty="0"/>
              <a:t>折しも、</a:t>
            </a:r>
            <a:r>
              <a:rPr kumimoji="1" lang="en-US" altLang="ja-JP" dirty="0"/>
              <a:t>19</a:t>
            </a:r>
            <a:r>
              <a:rPr kumimoji="1" lang="ja-JP" altLang="en-US" dirty="0"/>
              <a:t>世紀末から「アイルランド性</a:t>
            </a:r>
            <a:r>
              <a:rPr kumimoji="1" lang="en-US" altLang="ja-JP" dirty="0"/>
              <a:t>(Irishness)</a:t>
            </a:r>
            <a:r>
              <a:rPr kumimoji="1" lang="ja-JP" altLang="en-US" dirty="0"/>
              <a:t>」を前面に押し出す、</a:t>
            </a:r>
            <a:r>
              <a:rPr kumimoji="1" lang="ja-JP" altLang="en-US" dirty="0">
                <a:solidFill>
                  <a:srgbClr val="FF0000"/>
                </a:solidFill>
              </a:rPr>
              <a:t>「アイルランド文芸復興</a:t>
            </a:r>
            <a:r>
              <a:rPr kumimoji="1" lang="en-US" altLang="ja-JP" dirty="0">
                <a:solidFill>
                  <a:srgbClr val="FF0000"/>
                </a:solidFill>
              </a:rPr>
              <a:t>(the Irish </a:t>
            </a:r>
            <a:r>
              <a:rPr lang="en-US" altLang="ja-JP" dirty="0">
                <a:solidFill>
                  <a:srgbClr val="FF0000"/>
                </a:solidFill>
              </a:rPr>
              <a:t>Literary </a:t>
            </a:r>
            <a:r>
              <a:rPr kumimoji="1" lang="en-US" altLang="ja-JP" dirty="0">
                <a:solidFill>
                  <a:srgbClr val="FF0000"/>
                </a:solidFill>
              </a:rPr>
              <a:t>Revival / Irish Renaissance / Celtic Revival)</a:t>
            </a:r>
            <a:r>
              <a:rPr kumimoji="1" lang="ja-JP" altLang="en-US" dirty="0">
                <a:solidFill>
                  <a:srgbClr val="FF0000"/>
                </a:solidFill>
              </a:rPr>
              <a:t>」</a:t>
            </a:r>
            <a:r>
              <a:rPr kumimoji="1" lang="ja-JP" altLang="en-US" dirty="0"/>
              <a:t>が起こっていたことを考慮すると、「サクソン人シェイクスピアのハムレット」というエグリントンの表現には</a:t>
            </a:r>
            <a:r>
              <a:rPr lang="ja-JP" altLang="en-US" dirty="0"/>
              <a:t>一種の</a:t>
            </a:r>
            <a:r>
              <a:rPr kumimoji="1" lang="ja-JP" altLang="en-US" dirty="0">
                <a:solidFill>
                  <a:srgbClr val="FF0000"/>
                </a:solidFill>
              </a:rPr>
              <a:t>「文化的ナショナリズム</a:t>
            </a:r>
            <a:r>
              <a:rPr kumimoji="1" lang="en-US" altLang="ja-JP" dirty="0">
                <a:solidFill>
                  <a:srgbClr val="FF0000"/>
                </a:solidFill>
              </a:rPr>
              <a:t>(</a:t>
            </a:r>
            <a:r>
              <a:rPr kumimoji="1" lang="en-IE" altLang="ja-JP" dirty="0">
                <a:solidFill>
                  <a:srgbClr val="FF0000"/>
                </a:solidFill>
              </a:rPr>
              <a:t>cultural nationalism)</a:t>
            </a:r>
            <a:r>
              <a:rPr kumimoji="1" lang="ja-JP" altLang="en-IE" dirty="0">
                <a:solidFill>
                  <a:srgbClr val="FF0000"/>
                </a:solidFill>
              </a:rPr>
              <a:t>」</a:t>
            </a:r>
            <a:r>
              <a:rPr kumimoji="1" lang="ja-JP" altLang="en-US" dirty="0"/>
              <a:t>が感じられる。</a:t>
            </a:r>
            <a:endParaRPr kumimoji="1" lang="en-US" altLang="ja-JP" dirty="0"/>
          </a:p>
          <a:p>
            <a:pPr marL="0" indent="0">
              <a:buNone/>
            </a:pPr>
            <a:r>
              <a:rPr lang="ja-JP" altLang="en-US" dirty="0"/>
              <a:t>→アイルランドらしさを、ロマン主義的（ある意味では、イデア論的）に重視する「文芸復興」　　例）ダグラス・ハイドの「</a:t>
            </a:r>
            <a:r>
              <a:rPr lang="ja-JP" altLang="en-US" b="1" dirty="0"/>
              <a:t>コナハトの恋歌</a:t>
            </a:r>
            <a:r>
              <a:rPr lang="ja-JP" altLang="en-US" dirty="0"/>
              <a:t>」</a:t>
            </a:r>
            <a:r>
              <a:rPr lang="en-US" altLang="ja-JP" dirty="0"/>
              <a:t>(</a:t>
            </a:r>
            <a:r>
              <a:rPr lang="en-US" altLang="ja-JP" i="1" dirty="0"/>
              <a:t>U</a:t>
            </a:r>
            <a:r>
              <a:rPr lang="en-US" altLang="ja-JP" dirty="0"/>
              <a:t>-Y 9.319)</a:t>
            </a:r>
            <a:endParaRPr kumimoji="1" lang="en-US" altLang="ja-JP" dirty="0"/>
          </a:p>
          <a:p>
            <a:pPr marL="0" indent="0">
              <a:buNone/>
            </a:pPr>
            <a:endParaRPr kumimoji="1" lang="ja-JP" altLang="en-US" dirty="0"/>
          </a:p>
        </p:txBody>
      </p:sp>
    </p:spTree>
    <p:extLst>
      <p:ext uri="{BB962C8B-B14F-4D97-AF65-F5344CB8AC3E}">
        <p14:creationId xmlns:p14="http://schemas.microsoft.com/office/powerpoint/2010/main" val="346809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2B4CFB-CE9F-45C4-AAF6-B47151F0E5EB}"/>
              </a:ext>
            </a:extLst>
          </p:cNvPr>
          <p:cNvSpPr>
            <a:spLocks noGrp="1"/>
          </p:cNvSpPr>
          <p:nvPr>
            <p:ph type="title"/>
          </p:nvPr>
        </p:nvSpPr>
        <p:spPr/>
        <p:txBody>
          <a:bodyPr/>
          <a:lstStyle/>
          <a:p>
            <a:r>
              <a:rPr kumimoji="1" lang="ja-JP" altLang="en-US" dirty="0"/>
              <a:t>要するに、スティーヴンは何を論じようとしているのか？→反映Ａのまとめ</a:t>
            </a:r>
          </a:p>
        </p:txBody>
      </p:sp>
      <p:sp>
        <p:nvSpPr>
          <p:cNvPr id="3" name="コンテンツ プレースホルダー 2">
            <a:extLst>
              <a:ext uri="{FF2B5EF4-FFF2-40B4-BE49-F238E27FC236}">
                <a16:creationId xmlns:a16="http://schemas.microsoft.com/office/drawing/2014/main" id="{BEDCB10E-2B9E-45D9-BDBF-558B384352A9}"/>
              </a:ext>
            </a:extLst>
          </p:cNvPr>
          <p:cNvSpPr>
            <a:spLocks noGrp="1"/>
          </p:cNvSpPr>
          <p:nvPr>
            <p:ph idx="1"/>
          </p:nvPr>
        </p:nvSpPr>
        <p:spPr>
          <a:xfrm>
            <a:off x="838200" y="2241175"/>
            <a:ext cx="10515600" cy="4251699"/>
          </a:xfrm>
        </p:spPr>
        <p:txBody>
          <a:bodyPr>
            <a:normAutofit/>
          </a:bodyPr>
          <a:lstStyle/>
          <a:p>
            <a:pPr marL="0" indent="0">
              <a:buNone/>
            </a:pPr>
            <a:r>
              <a:rPr lang="ja-JP" altLang="en-US" dirty="0"/>
              <a:t>☆</a:t>
            </a:r>
            <a:r>
              <a:rPr kumimoji="1" lang="ja-JP" altLang="en-US" dirty="0"/>
              <a:t>シェイクスピア崇拝</a:t>
            </a:r>
            <a:r>
              <a:rPr kumimoji="1" lang="en-US" altLang="ja-JP" dirty="0"/>
              <a:t>(Bardolatry)</a:t>
            </a:r>
            <a:r>
              <a:rPr kumimoji="1" lang="ja-JP" altLang="en-US" dirty="0"/>
              <a:t>、あるいは「天才</a:t>
            </a:r>
            <a:r>
              <a:rPr kumimoji="1" lang="en-US" altLang="ja-JP" dirty="0"/>
              <a:t>(genius)</a:t>
            </a:r>
            <a:r>
              <a:rPr kumimoji="1" lang="ja-JP" altLang="en-US" dirty="0"/>
              <a:t>」の概念を</a:t>
            </a:r>
            <a:r>
              <a:rPr kumimoji="1" lang="ja-JP" altLang="en-US" dirty="0">
                <a:solidFill>
                  <a:srgbClr val="FF0000"/>
                </a:solidFill>
              </a:rPr>
              <a:t>転覆させる</a:t>
            </a:r>
            <a:r>
              <a:rPr kumimoji="1" lang="en-US" altLang="ja-JP" dirty="0">
                <a:solidFill>
                  <a:srgbClr val="FF0000"/>
                </a:solidFill>
              </a:rPr>
              <a:t>(subversion)</a:t>
            </a:r>
          </a:p>
          <a:p>
            <a:pPr marL="0" indent="0">
              <a:buNone/>
            </a:pPr>
            <a:endParaRPr lang="en-US" altLang="ja-JP" dirty="0"/>
          </a:p>
          <a:p>
            <a:pPr marL="0" indent="0">
              <a:buNone/>
            </a:pPr>
            <a:r>
              <a:rPr kumimoji="1" lang="ja-JP" altLang="en-US" dirty="0"/>
              <a:t>シェイクスピアの劇作品には彼の実人生（や当時の社会状況）が「反映</a:t>
            </a:r>
            <a:r>
              <a:rPr kumimoji="1" lang="en-US" altLang="ja-JP" dirty="0"/>
              <a:t>(reflection)</a:t>
            </a:r>
            <a:r>
              <a:rPr kumimoji="1" lang="ja-JP" altLang="en-US" dirty="0"/>
              <a:t>」している（反映論</a:t>
            </a:r>
            <a:r>
              <a:rPr kumimoji="1" lang="en-US" altLang="ja-JP" dirty="0"/>
              <a:t>:</a:t>
            </a:r>
            <a:r>
              <a:rPr kumimoji="1" lang="en-US" altLang="ja-JP" dirty="0" err="1"/>
              <a:t>reflectionism</a:t>
            </a:r>
            <a:r>
              <a:rPr kumimoji="1" lang="ja-JP" altLang="en-US" dirty="0"/>
              <a:t>）</a:t>
            </a:r>
            <a:endParaRPr kumimoji="1" lang="en-US" altLang="ja-JP" dirty="0"/>
          </a:p>
          <a:p>
            <a:pPr marL="0" indent="0">
              <a:buNone/>
            </a:pPr>
            <a:r>
              <a:rPr lang="ja-JP" altLang="en-US" dirty="0"/>
              <a:t>→「寝取られ亭主</a:t>
            </a:r>
            <a:r>
              <a:rPr lang="en-US" altLang="ja-JP" dirty="0"/>
              <a:t>(cuckold)</a:t>
            </a:r>
            <a:r>
              <a:rPr lang="ja-JP" altLang="en-US" dirty="0"/>
              <a:t>」</a:t>
            </a:r>
            <a:r>
              <a:rPr lang="en-US" altLang="ja-JP" dirty="0"/>
              <a:t>(</a:t>
            </a:r>
            <a:r>
              <a:rPr lang="en-US" altLang="ja-JP" i="1" dirty="0"/>
              <a:t>U</a:t>
            </a:r>
            <a:r>
              <a:rPr lang="en-US" altLang="ja-JP" dirty="0"/>
              <a:t>-Y 9.361)</a:t>
            </a:r>
            <a:r>
              <a:rPr lang="ja-JP" altLang="en-US" dirty="0"/>
              <a:t>としてのシェイクスピア</a:t>
            </a:r>
            <a:endParaRPr lang="en-US" altLang="ja-JP" dirty="0"/>
          </a:p>
          <a:p>
            <a:pPr marL="0" indent="0">
              <a:buNone/>
            </a:pPr>
            <a:r>
              <a:rPr kumimoji="1" lang="ja-JP" altLang="en-US" dirty="0"/>
              <a:t>　あるいは、</a:t>
            </a:r>
            <a:r>
              <a:rPr kumimoji="1" lang="en-US" altLang="ja-JP" dirty="0"/>
              <a:t>8</a:t>
            </a:r>
            <a:r>
              <a:rPr kumimoji="1" lang="ja-JP" altLang="en-US" dirty="0"/>
              <a:t>歳年上のアン・ハサウェイから性的劣等性を植え付けられたシェイクスピア（「魂はすでに致命的な打撃を受けています」</a:t>
            </a:r>
            <a:r>
              <a:rPr kumimoji="1" lang="en-US" altLang="ja-JP" dirty="0"/>
              <a:t>(</a:t>
            </a:r>
            <a:r>
              <a:rPr kumimoji="1" lang="en-US" altLang="ja-JP" i="1" dirty="0"/>
              <a:t>U</a:t>
            </a:r>
            <a:r>
              <a:rPr kumimoji="1" lang="en-US" altLang="ja-JP" dirty="0"/>
              <a:t>-Y 9.336)</a:t>
            </a:r>
            <a:r>
              <a:rPr lang="ja-JP" altLang="en-US" dirty="0"/>
              <a:t>）</a:t>
            </a:r>
            <a:endParaRPr kumimoji="1" lang="en-US" altLang="ja-JP" dirty="0"/>
          </a:p>
          <a:p>
            <a:pPr marL="0" indent="0">
              <a:buNone/>
            </a:pPr>
            <a:endParaRPr kumimoji="1" lang="en-US" altLang="ja-JP" dirty="0"/>
          </a:p>
          <a:p>
            <a:pPr marL="0" indent="0">
              <a:buNone/>
            </a:pPr>
            <a:endParaRPr kumimoji="1" lang="ja-JP" altLang="en-US" dirty="0"/>
          </a:p>
        </p:txBody>
      </p:sp>
    </p:spTree>
    <p:extLst>
      <p:ext uri="{BB962C8B-B14F-4D97-AF65-F5344CB8AC3E}">
        <p14:creationId xmlns:p14="http://schemas.microsoft.com/office/powerpoint/2010/main" val="167069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B2BB0E2-FE22-473C-A504-222F2DB59FB6}"/>
              </a:ext>
            </a:extLst>
          </p:cNvPr>
          <p:cNvSpPr>
            <a:spLocks noGrp="1"/>
          </p:cNvSpPr>
          <p:nvPr>
            <p:ph idx="1"/>
          </p:nvPr>
        </p:nvSpPr>
        <p:spPr>
          <a:xfrm>
            <a:off x="838200" y="528918"/>
            <a:ext cx="10515600" cy="5952564"/>
          </a:xfrm>
        </p:spPr>
        <p:txBody>
          <a:bodyPr>
            <a:normAutofit fontScale="92500"/>
          </a:bodyPr>
          <a:lstStyle/>
          <a:p>
            <a:pPr marL="0" indent="0">
              <a:buNone/>
            </a:pPr>
            <a:r>
              <a:rPr lang="ja-JP" altLang="en-US" dirty="0"/>
              <a:t>当時支配的だった考え方（エグリントン</a:t>
            </a:r>
            <a:r>
              <a:rPr lang="en-US" altLang="ja-JP" dirty="0"/>
              <a:t>(</a:t>
            </a:r>
            <a:r>
              <a:rPr lang="en-US" altLang="ja-JP" i="1" dirty="0"/>
              <a:t>U</a:t>
            </a:r>
            <a:r>
              <a:rPr lang="en-US" altLang="ja-JP" dirty="0"/>
              <a:t>-Y 9.332)</a:t>
            </a:r>
            <a:r>
              <a:rPr lang="ja-JP" altLang="en-US" dirty="0"/>
              <a:t>）</a:t>
            </a:r>
            <a:endParaRPr lang="en-US" altLang="ja-JP" dirty="0"/>
          </a:p>
          <a:p>
            <a:pPr marL="0" indent="0">
              <a:buNone/>
            </a:pPr>
            <a:r>
              <a:rPr kumimoji="1" lang="ja-JP" altLang="en-US" dirty="0"/>
              <a:t>　ハムレット王子（子）＝シェイクスピア</a:t>
            </a:r>
            <a:endParaRPr kumimoji="1" lang="en-US" altLang="ja-JP" dirty="0"/>
          </a:p>
          <a:p>
            <a:pPr marL="0" indent="0">
              <a:buNone/>
            </a:pPr>
            <a:endParaRPr lang="en-US" altLang="ja-JP" dirty="0"/>
          </a:p>
          <a:p>
            <a:pPr marL="0" indent="0">
              <a:buNone/>
            </a:pPr>
            <a:r>
              <a:rPr kumimoji="1" lang="ja-JP" altLang="en-US" dirty="0"/>
              <a:t>スティーヴンの論</a:t>
            </a:r>
            <a:endParaRPr kumimoji="1" lang="en-US" altLang="ja-JP" dirty="0"/>
          </a:p>
          <a:p>
            <a:pPr marL="0" indent="0">
              <a:buNone/>
            </a:pPr>
            <a:r>
              <a:rPr lang="ja-JP" altLang="en-US" dirty="0"/>
              <a:t>　ハムレット王（父の亡霊）＝シェイクスピア</a:t>
            </a:r>
            <a:endParaRPr lang="en-US" altLang="ja-JP" dirty="0"/>
          </a:p>
          <a:p>
            <a:pPr marL="0" indent="0">
              <a:buNone/>
            </a:pPr>
            <a:endParaRPr kumimoji="1" lang="en-US" altLang="ja-JP" dirty="0"/>
          </a:p>
          <a:p>
            <a:pPr marL="0" indent="0">
              <a:buNone/>
            </a:pPr>
            <a:r>
              <a:rPr lang="ja-JP" altLang="en-US" dirty="0"/>
              <a:t>先王が王位を簒奪され、妻を弟に寝取られるのは、シェイクスピア自身にその経験があるから（実人生の「反映」）</a:t>
            </a:r>
            <a:endParaRPr lang="en-US" altLang="ja-JP" dirty="0"/>
          </a:p>
          <a:p>
            <a:pPr marL="0" indent="0">
              <a:buNone/>
            </a:pPr>
            <a:endParaRPr lang="en-US" altLang="ja-JP" dirty="0"/>
          </a:p>
          <a:p>
            <a:pPr marL="0" indent="0">
              <a:buNone/>
            </a:pPr>
            <a:r>
              <a:rPr kumimoji="1" lang="ja-JP" altLang="en-US" dirty="0"/>
              <a:t>→ロマン派的天才は、実人生や社会情勢からは一種「超越」「超然」しているとするのに対し、スティーヴンは「偉人の家庭生活を詮索する」</a:t>
            </a:r>
            <a:r>
              <a:rPr kumimoji="1" lang="en-US" altLang="ja-JP" dirty="0"/>
              <a:t>(</a:t>
            </a:r>
            <a:r>
              <a:rPr kumimoji="1" lang="en-US" altLang="ja-JP" i="1" dirty="0"/>
              <a:t>U</a:t>
            </a:r>
            <a:r>
              <a:rPr kumimoji="1" lang="en-US" altLang="ja-JP" dirty="0"/>
              <a:t>-Y 9.323)</a:t>
            </a:r>
          </a:p>
          <a:p>
            <a:pPr marL="0" indent="0">
              <a:buNone/>
            </a:pPr>
            <a:r>
              <a:rPr lang="ja-JP" altLang="en-US" dirty="0"/>
              <a:t>→プラトンのイデア論</a:t>
            </a:r>
            <a:r>
              <a:rPr lang="en-US" altLang="ja-JP" dirty="0"/>
              <a:t>(idea)</a:t>
            </a:r>
            <a:r>
              <a:rPr lang="ja-JP" altLang="en-US" dirty="0"/>
              <a:t>とアリストテレスの形相と質料</a:t>
            </a:r>
            <a:r>
              <a:rPr lang="en-US" altLang="ja-JP" dirty="0"/>
              <a:t>(form / material)</a:t>
            </a:r>
            <a:endParaRPr kumimoji="1" lang="ja-JP" altLang="en-US" dirty="0"/>
          </a:p>
        </p:txBody>
      </p:sp>
    </p:spTree>
    <p:extLst>
      <p:ext uri="{BB962C8B-B14F-4D97-AF65-F5344CB8AC3E}">
        <p14:creationId xmlns:p14="http://schemas.microsoft.com/office/powerpoint/2010/main" val="115425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8" end="8"/>
                                            </p:txEl>
                                          </p:spTgt>
                                        </p:tgtEl>
                                        <p:attrNameLst>
                                          <p:attrName>style.visibility</p:attrName>
                                        </p:attrNameLst>
                                      </p:cBhvr>
                                      <p:to>
                                        <p:strVal val="visible"/>
                                      </p:to>
                                    </p:set>
                                    <p:animEffect transition="in" filter="fade">
                                      <p:cBhvr>
                                        <p:cTn id="14" dur="1000"/>
                                        <p:tgtEl>
                                          <p:spTgt spid="3">
                                            <p:txEl>
                                              <p:pRg st="8" end="8"/>
                                            </p:txEl>
                                          </p:spTgt>
                                        </p:tgtEl>
                                      </p:cBhvr>
                                    </p:animEffect>
                                    <p:anim calcmode="lin" valueType="num">
                                      <p:cBhvr>
                                        <p:cTn id="1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1000"/>
                                        <p:tgtEl>
                                          <p:spTgt spid="3">
                                            <p:txEl>
                                              <p:pRg st="9" end="9"/>
                                            </p:txEl>
                                          </p:spTgt>
                                        </p:tgtEl>
                                      </p:cBhvr>
                                    </p:animEffect>
                                    <p:anim calcmode="lin" valueType="num">
                                      <p:cBhvr>
                                        <p:cTn id="2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325B74A-0AFE-4E35-A1D4-59A997776C36}"/>
              </a:ext>
            </a:extLst>
          </p:cNvPr>
          <p:cNvSpPr>
            <a:spLocks noGrp="1"/>
          </p:cNvSpPr>
          <p:nvPr>
            <p:ph idx="1"/>
          </p:nvPr>
        </p:nvSpPr>
        <p:spPr>
          <a:xfrm>
            <a:off x="838200" y="690282"/>
            <a:ext cx="10515600" cy="5800165"/>
          </a:xfrm>
        </p:spPr>
        <p:txBody>
          <a:bodyPr>
            <a:normAutofit fontScale="92500" lnSpcReduction="10000"/>
          </a:bodyPr>
          <a:lstStyle/>
          <a:p>
            <a:pPr marL="0" indent="0">
              <a:buNone/>
            </a:pPr>
            <a:r>
              <a:rPr kumimoji="1" lang="ja-JP" altLang="en-US" dirty="0"/>
              <a:t>先王ハムレット（父）＝シェイクスピア</a:t>
            </a:r>
            <a:endParaRPr kumimoji="1" lang="en-US" altLang="ja-JP" dirty="0"/>
          </a:p>
          <a:p>
            <a:pPr marL="0" indent="0">
              <a:buNone/>
            </a:pPr>
            <a:r>
              <a:rPr lang="ja-JP" altLang="en-US" dirty="0"/>
              <a:t>王妃ガートルード（母）＝アン</a:t>
            </a:r>
            <a:endParaRPr lang="en-US" altLang="ja-JP" dirty="0"/>
          </a:p>
          <a:p>
            <a:pPr marL="0" indent="0">
              <a:buNone/>
            </a:pPr>
            <a:r>
              <a:rPr kumimoji="1" lang="ja-JP" altLang="en-US" dirty="0"/>
              <a:t>王子ハムレット（息子）＝ハムネット（</a:t>
            </a:r>
            <a:r>
              <a:rPr kumimoji="1" lang="en-US" altLang="ja-JP" u="sng" dirty="0"/>
              <a:t>11</a:t>
            </a:r>
            <a:r>
              <a:rPr kumimoji="1" lang="ja-JP" altLang="en-US" u="sng" dirty="0"/>
              <a:t>歳</a:t>
            </a:r>
            <a:r>
              <a:rPr kumimoji="1" lang="ja-JP" altLang="en-US" dirty="0"/>
              <a:t>で亡くなる）</a:t>
            </a:r>
            <a:endParaRPr kumimoji="1" lang="en-US" altLang="ja-JP" dirty="0"/>
          </a:p>
          <a:p>
            <a:pPr marL="0" indent="0">
              <a:buNone/>
            </a:pPr>
            <a:endParaRPr lang="en-US" altLang="ja-JP" dirty="0"/>
          </a:p>
          <a:p>
            <a:pPr marL="0" indent="0">
              <a:buNone/>
            </a:pPr>
            <a:r>
              <a:rPr lang="ja-JP" altLang="en-US" dirty="0"/>
              <a:t>→ジークムント・フロイト</a:t>
            </a:r>
            <a:r>
              <a:rPr lang="en-US" altLang="ja-JP" dirty="0"/>
              <a:t>(1856-1939)</a:t>
            </a:r>
            <a:r>
              <a:rPr lang="ja-JP" altLang="en-US" dirty="0"/>
              <a:t>の言う「</a:t>
            </a:r>
            <a:r>
              <a:rPr lang="ja-JP" altLang="en-US" dirty="0">
                <a:solidFill>
                  <a:srgbClr val="FF0000"/>
                </a:solidFill>
              </a:rPr>
              <a:t>エディプス・コンプレックス</a:t>
            </a:r>
            <a:r>
              <a:rPr lang="ja-JP" altLang="en-US" dirty="0"/>
              <a:t>」（概念としては</a:t>
            </a:r>
            <a:r>
              <a:rPr lang="en-US" altLang="ja-JP" dirty="0"/>
              <a:t>『</a:t>
            </a:r>
            <a:r>
              <a:rPr lang="ja-JP" altLang="en-US" dirty="0"/>
              <a:t>夢解釈</a:t>
            </a:r>
            <a:r>
              <a:rPr lang="en-US" altLang="ja-JP" dirty="0"/>
              <a:t>』(1899)</a:t>
            </a:r>
            <a:r>
              <a:rPr lang="ja-JP" altLang="en-US" dirty="0"/>
              <a:t>に提出され、用語としては「男性に見られる愛人選択の特殊な一タイプについて」</a:t>
            </a:r>
            <a:r>
              <a:rPr lang="en-US" altLang="ja-JP" dirty="0"/>
              <a:t>(1910)</a:t>
            </a:r>
            <a:r>
              <a:rPr lang="ja-JP" altLang="en-US" dirty="0"/>
              <a:t>に初登場）</a:t>
            </a:r>
            <a:endParaRPr lang="en-US" altLang="ja-JP" dirty="0"/>
          </a:p>
          <a:p>
            <a:pPr marL="0" indent="0">
              <a:buNone/>
            </a:pPr>
            <a:r>
              <a:rPr lang="ja-JP" altLang="en-US" dirty="0"/>
              <a:t>→「新ウィーン派」</a:t>
            </a:r>
            <a:r>
              <a:rPr lang="en-US" altLang="ja-JP" dirty="0"/>
              <a:t>(</a:t>
            </a:r>
            <a:r>
              <a:rPr lang="en-US" altLang="ja-JP" i="1" dirty="0"/>
              <a:t>U</a:t>
            </a:r>
            <a:r>
              <a:rPr lang="en-US" altLang="ja-JP" dirty="0"/>
              <a:t>-Y 9.350)</a:t>
            </a:r>
          </a:p>
          <a:p>
            <a:pPr marL="0" indent="0">
              <a:buNone/>
            </a:pPr>
            <a:endParaRPr lang="en-US" altLang="ja-JP" dirty="0"/>
          </a:p>
          <a:p>
            <a:pPr marL="0" indent="0">
              <a:buNone/>
            </a:pPr>
            <a:endParaRPr lang="en-US" altLang="ja-JP" dirty="0"/>
          </a:p>
          <a:p>
            <a:pPr marL="0" indent="0">
              <a:buNone/>
            </a:pPr>
            <a:r>
              <a:rPr lang="en-US" altLang="ja-JP" dirty="0"/>
              <a:t>—</a:t>
            </a:r>
            <a:r>
              <a:rPr kumimoji="1" lang="ja-JP" altLang="en-US" dirty="0"/>
              <a:t>きみのは妄想だな、と、ジョン・エグリントンがスティーヴンに露骨に言った。さんざん御託を並べて</a:t>
            </a:r>
            <a:r>
              <a:rPr kumimoji="1" lang="ja-JP" altLang="en-US" dirty="0">
                <a:solidFill>
                  <a:srgbClr val="FF0000"/>
                </a:solidFill>
              </a:rPr>
              <a:t>フランス式三角関係</a:t>
            </a:r>
            <a:r>
              <a:rPr kumimoji="1" lang="ja-JP" altLang="en-US" dirty="0"/>
              <a:t>へ案内してくれたわけだ。きみは自分の説を信じているのかい？</a:t>
            </a:r>
          </a:p>
          <a:p>
            <a:pPr marL="0" indent="0">
              <a:buNone/>
            </a:pPr>
            <a:r>
              <a:rPr lang="en-US" altLang="ja-JP" dirty="0"/>
              <a:t>—</a:t>
            </a:r>
            <a:r>
              <a:rPr kumimoji="1" lang="ja-JP" altLang="en-US" dirty="0"/>
              <a:t>いえ</a:t>
            </a:r>
            <a:r>
              <a:rPr kumimoji="1" lang="en-US" altLang="ja-JP" dirty="0"/>
              <a:t>(No)</a:t>
            </a:r>
            <a:r>
              <a:rPr kumimoji="1" lang="ja-JP" altLang="en-US" dirty="0"/>
              <a:t>、と、スティーヴンは即座に言った。</a:t>
            </a:r>
            <a:r>
              <a:rPr kumimoji="1" lang="en-US" altLang="ja-JP" dirty="0"/>
              <a:t>(</a:t>
            </a:r>
            <a:r>
              <a:rPr kumimoji="1" lang="en-US" altLang="ja-JP" i="1" dirty="0"/>
              <a:t>U</a:t>
            </a:r>
            <a:r>
              <a:rPr kumimoji="1" lang="en-US" altLang="ja-JP" dirty="0"/>
              <a:t>-Y 9.362)</a:t>
            </a:r>
            <a:endParaRPr kumimoji="1" lang="ja-JP" altLang="en-US" dirty="0"/>
          </a:p>
        </p:txBody>
      </p:sp>
    </p:spTree>
    <p:extLst>
      <p:ext uri="{BB962C8B-B14F-4D97-AF65-F5344CB8AC3E}">
        <p14:creationId xmlns:p14="http://schemas.microsoft.com/office/powerpoint/2010/main" val="152365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fade">
                                      <p:cBhvr>
                                        <p:cTn id="19" dur="1000"/>
                                        <p:tgtEl>
                                          <p:spTgt spid="3">
                                            <p:txEl>
                                              <p:pRg st="8" end="8"/>
                                            </p:txEl>
                                          </p:spTgt>
                                        </p:tgtEl>
                                      </p:cBhvr>
                                    </p:animEffect>
                                    <p:anim calcmode="lin" valueType="num">
                                      <p:cBhvr>
                                        <p:cTn id="2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fade">
                                      <p:cBhvr>
                                        <p:cTn id="24" dur="1000"/>
                                        <p:tgtEl>
                                          <p:spTgt spid="3">
                                            <p:txEl>
                                              <p:pRg st="9" end="9"/>
                                            </p:txEl>
                                          </p:spTgt>
                                        </p:tgtEl>
                                      </p:cBhvr>
                                    </p:animEffect>
                                    <p:anim calcmode="lin" valueType="num">
                                      <p:cBhvr>
                                        <p:cTn id="2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1603</TotalTime>
  <Words>2584</Words>
  <Application>Microsoft Office PowerPoint</Application>
  <PresentationFormat>ワイド画面</PresentationFormat>
  <Paragraphs>148</Paragraphs>
  <Slides>21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21</vt:i4>
      </vt:variant>
    </vt:vector>
  </HeadingPairs>
  <TitlesOfParts>
    <vt:vector size="26" baseType="lpstr">
      <vt:lpstr>ＭＳ Ｐ明朝</vt:lpstr>
      <vt:lpstr>Arial</vt:lpstr>
      <vt:lpstr>Calibri</vt:lpstr>
      <vt:lpstr>Calibri Light</vt:lpstr>
      <vt:lpstr>1_Office テーマ</vt:lpstr>
      <vt:lpstr> 2022年の『ユリシーズ』　第９回読書会</vt:lpstr>
      <vt:lpstr>要するに、スティーヴンは何を論じようとしているのか？</vt:lpstr>
      <vt:lpstr>要するに、スティーヴンは何を論じようとしているのか？</vt:lpstr>
      <vt:lpstr>反映Ａ</vt:lpstr>
      <vt:lpstr>当時のシェイクスピアを巡る言説 (Gifford 192)</vt:lpstr>
      <vt:lpstr>アイルランドのシェイクスピア</vt:lpstr>
      <vt:lpstr>要するに、スティーヴンは何を論じようとしているのか？→反映Ａのまとめ</vt:lpstr>
      <vt:lpstr>PowerPoint プレゼンテーション</vt:lpstr>
      <vt:lpstr>PowerPoint プレゼンテーション</vt:lpstr>
      <vt:lpstr>父の亡霊</vt:lpstr>
      <vt:lpstr>要するに、スティーヴンは何を論じようとしているのか？</vt:lpstr>
      <vt:lpstr>反映Ｂ② 『ハムレット』の「自己言及性(self-referentiality)」、あるいは「自己反映性(self-reflexivity)」を指摘する </vt:lpstr>
      <vt:lpstr>自己反映性(self-reflexivity)</vt:lpstr>
      <vt:lpstr>自分について書かれた本を読みながら(reading the book of himself)</vt:lpstr>
      <vt:lpstr>歪んだ、あるいは自己言及的な「天才」観</vt:lpstr>
      <vt:lpstr>—Bosh! Stephen said rudely. A man of genius makes no mistakes. His errors are volitional and are the portals of discovery. (U 9.228-29)</vt:lpstr>
      <vt:lpstr>人類に共通する「過ち」</vt:lpstr>
      <vt:lpstr>「原罪」以後の世界</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2014年6月16日の写真</dc:title>
  <dc:creator>小林 広直</dc:creator>
  <cp:lastModifiedBy>小林 広直</cp:lastModifiedBy>
  <cp:revision>97</cp:revision>
  <cp:lastPrinted>2020-12-06T04:06:16Z</cp:lastPrinted>
  <dcterms:created xsi:type="dcterms:W3CDTF">2020-06-27T12:47:53Z</dcterms:created>
  <dcterms:modified xsi:type="dcterms:W3CDTF">2021-02-17T14:31:11Z</dcterms:modified>
</cp:coreProperties>
</file>